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717" r:id="rId1"/>
  </p:sldMasterIdLst>
  <p:notesMasterIdLst>
    <p:notesMasterId r:id="rId42"/>
  </p:notesMasterIdLst>
  <p:sldIdLst>
    <p:sldId id="256" r:id="rId2"/>
    <p:sldId id="257" r:id="rId3"/>
    <p:sldId id="294" r:id="rId4"/>
    <p:sldId id="270" r:id="rId5"/>
    <p:sldId id="299" r:id="rId6"/>
    <p:sldId id="281" r:id="rId7"/>
    <p:sldId id="278" r:id="rId8"/>
    <p:sldId id="277" r:id="rId9"/>
    <p:sldId id="280" r:id="rId10"/>
    <p:sldId id="296" r:id="rId11"/>
    <p:sldId id="282" r:id="rId12"/>
    <p:sldId id="297" r:id="rId13"/>
    <p:sldId id="274" r:id="rId14"/>
    <p:sldId id="273" r:id="rId15"/>
    <p:sldId id="272" r:id="rId16"/>
    <p:sldId id="259" r:id="rId17"/>
    <p:sldId id="258" r:id="rId18"/>
    <p:sldId id="260" r:id="rId19"/>
    <p:sldId id="261" r:id="rId20"/>
    <p:sldId id="262" r:id="rId21"/>
    <p:sldId id="263" r:id="rId22"/>
    <p:sldId id="264" r:id="rId23"/>
    <p:sldId id="265" r:id="rId24"/>
    <p:sldId id="266" r:id="rId25"/>
    <p:sldId id="269" r:id="rId26"/>
    <p:sldId id="268" r:id="rId27"/>
    <p:sldId id="275" r:id="rId28"/>
    <p:sldId id="276" r:id="rId29"/>
    <p:sldId id="279" r:id="rId30"/>
    <p:sldId id="293" r:id="rId31"/>
    <p:sldId id="292" r:id="rId32"/>
    <p:sldId id="291" r:id="rId33"/>
    <p:sldId id="289" r:id="rId34"/>
    <p:sldId id="288" r:id="rId35"/>
    <p:sldId id="287" r:id="rId36"/>
    <p:sldId id="286" r:id="rId37"/>
    <p:sldId id="284" r:id="rId38"/>
    <p:sldId id="300" r:id="rId39"/>
    <p:sldId id="295" r:id="rId40"/>
    <p:sldId id="301" r:id="rId41"/>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13F7FFE-A447-4D7F-95B2-769E4EA4BEE3}" v="1386" dt="2022-04-18T21:38:35.965"/>
    <p1510:client id="{0D8CF5BB-F983-417D-A2D6-41ACF12BE94A}" v="57" dt="2022-04-19T06:31:41.609"/>
    <p1510:client id="{0DC8741A-EECD-47F5-8A25-CEBA39168091}" v="9" dt="2022-04-19T23:38:25.294"/>
    <p1510:client id="{0FAAC040-A852-461C-9427-27057D68FEEF}" v="711" dt="2022-04-19T19:33:31.325"/>
    <p1510:client id="{2991098D-6FCD-4E4B-9D1F-351EEFF914D7}" v="44" dt="2022-04-19T02:58:07.544"/>
    <p1510:client id="{325C48E4-F7A8-42ED-A109-1F2A18879D84}" v="54" dt="2022-04-19T19:06:52.546"/>
    <p1510:client id="{5E8BA878-BBF3-4CCE-A18F-A909EA17A2A7}" v="455" dt="2022-04-19T19:28:18.211"/>
    <p1510:client id="{688CDE93-FC5B-4F00-88C4-81D8277FA962}" v="28" dt="2022-04-19T01:58:59.198"/>
    <p1510:client id="{720C26D6-CCF1-4D64-A7EC-920204946054}" v="171" dt="2022-04-19T04:59:07.231"/>
    <p1510:client id="{7AAABB6A-27B4-8278-C943-640D74F2202E}" v="879" dt="2022-04-19T21:36:09.266"/>
    <p1510:client id="{821BA77C-6166-41F1-92F5-D8EF62761D76}" v="34" dt="2022-04-19T16:03:44.869"/>
    <p1510:client id="{95D92D25-70EE-4A6C-9699-B62312581DF8}" v="6" dt="2022-04-18T21:41:02.863"/>
    <p1510:client id="{9F403458-2058-4427-BCAA-3DB596CC8938}" v="80" dt="2022-04-19T02:45:44.763"/>
    <p1510:client id="{ABC0421B-9A64-4E85-1981-034910077AD4}" v="974" dt="2022-04-19T18:36:30.286"/>
    <p1510:client id="{AFE2FB60-29CA-4F49-A379-1CB20912B60B}" v="2" dt="2022-04-19T15:56:21.401"/>
    <p1510:client id="{B1C4BFE0-B200-4624-8060-BD878A492FAC}" v="8" dt="2022-04-19T18:53:40.042"/>
    <p1510:client id="{C0D05906-6A39-4C7D-A8E4-C7AD4E32C13B}" v="249" dt="2022-04-19T21:32:07.987"/>
    <p1510:client id="{C4BBC83F-2DBC-43AD-B150-1431E24148E1}" v="393" dt="2022-04-19T02:41:22.019"/>
    <p1510:client id="{D9F2FB49-A9D3-402D-9E53-7328E87F8339}" v="3" dt="2022-04-18T23:25:21.002"/>
    <p1510:client id="{F6E39DBE-574F-4753-B505-C17CE03F9179}" v="3" dt="2022-04-19T21:54:26.921"/>
  </p1510:revLst>
</p1510:revInfo>
</file>

<file path=ppt/tableStyles.xml><?xml version="1.0" encoding="utf-8"?>
<a:tblStyleLst xmlns:a="http://schemas.openxmlformats.org/drawingml/2006/main" def="{A6BC94E1-7B22-43D9-B923-FD21D79ACA93}">
  <a:tblStyle styleId="{A6BC94E1-7B22-43D9-B923-FD21D79ACA93}"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1620"/>
        <p:guide pos="2880"/>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 name="Google Shape;52;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a:latin typeface="Calibri"/>
                <a:cs typeface="Calibri"/>
              </a:rPr>
              <a:t>What are the </a:t>
            </a:r>
            <a:r>
              <a:rPr lang="en-US" err="1">
                <a:latin typeface="Calibri"/>
                <a:cs typeface="Calibri"/>
              </a:rPr>
              <a:t>postive</a:t>
            </a:r>
            <a:r>
              <a:rPr lang="en-US">
                <a:latin typeface="Calibri"/>
                <a:cs typeface="Calibri"/>
              </a:rPr>
              <a:t> reviews the employees have </a:t>
            </a:r>
            <a:r>
              <a:rPr lang="en-US" err="1">
                <a:latin typeface="Calibri"/>
                <a:cs typeface="Calibri"/>
              </a:rPr>
              <a:t>regd</a:t>
            </a:r>
            <a:r>
              <a:rPr lang="en-US">
                <a:latin typeface="Calibri"/>
                <a:cs typeface="Calibri"/>
              </a:rPr>
              <a:t> Amazon</a:t>
            </a:r>
            <a:endParaRPr lang="en-US"/>
          </a:p>
        </p:txBody>
      </p:sp>
    </p:spTree>
    <p:extLst>
      <p:ext uri="{BB962C8B-B14F-4D97-AF65-F5344CB8AC3E}">
        <p14:creationId xmlns:p14="http://schemas.microsoft.com/office/powerpoint/2010/main" val="7616561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a:latin typeface="Calibri"/>
                <a:cs typeface="Calibri"/>
              </a:rPr>
              <a:t>Poor mgmt...fav and politics </a:t>
            </a:r>
            <a:r>
              <a:rPr lang="en-US" err="1">
                <a:latin typeface="Calibri"/>
                <a:cs typeface="Calibri"/>
              </a:rPr>
              <a:t>esp</a:t>
            </a:r>
            <a:r>
              <a:rPr lang="en-US">
                <a:latin typeface="Calibri"/>
                <a:cs typeface="Calibri"/>
              </a:rPr>
              <a:t> between the upper/</a:t>
            </a:r>
            <a:r>
              <a:rPr lang="en-US" err="1">
                <a:latin typeface="Calibri"/>
                <a:cs typeface="Calibri"/>
              </a:rPr>
              <a:t>sr</a:t>
            </a:r>
            <a:r>
              <a:rPr lang="en-US">
                <a:latin typeface="Calibri"/>
                <a:cs typeface="Calibri"/>
              </a:rPr>
              <a:t> mgmt.</a:t>
            </a:r>
          </a:p>
          <a:p>
            <a:pPr>
              <a:buNone/>
            </a:pPr>
            <a:r>
              <a:rPr lang="en-US" err="1">
                <a:latin typeface="Calibri"/>
                <a:cs typeface="Calibri"/>
              </a:rPr>
              <a:t>Ppls</a:t>
            </a:r>
            <a:r>
              <a:rPr lang="en-US">
                <a:latin typeface="Calibri"/>
                <a:cs typeface="Calibri"/>
              </a:rPr>
              <a:t> complained of night shifts./...long, rotational and extending to weekends and holidays.</a:t>
            </a:r>
          </a:p>
          <a:p>
            <a:pPr>
              <a:buNone/>
            </a:pPr>
            <a:r>
              <a:rPr lang="en-US">
                <a:latin typeface="Calibri"/>
                <a:cs typeface="Calibri"/>
              </a:rPr>
              <a:t>Demanding , hectic</a:t>
            </a:r>
          </a:p>
          <a:p>
            <a:pPr>
              <a:buNone/>
            </a:pPr>
            <a:endParaRPr lang="en-US">
              <a:latin typeface="Calibri"/>
              <a:cs typeface="Calibri"/>
            </a:endParaRPr>
          </a:p>
        </p:txBody>
      </p:sp>
    </p:spTree>
    <p:extLst>
      <p:ext uri="{BB962C8B-B14F-4D97-AF65-F5344CB8AC3E}">
        <p14:creationId xmlns:p14="http://schemas.microsoft.com/office/powerpoint/2010/main" val="6734700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a:latin typeface="Calibri"/>
                <a:cs typeface="Calibri"/>
              </a:rPr>
              <a:t>WLB – Cons is More than 3 times the no. Of pros</a:t>
            </a:r>
          </a:p>
          <a:p>
            <a:pPr>
              <a:buNone/>
            </a:pPr>
            <a:endParaRPr lang="en-US">
              <a:latin typeface="Calibri"/>
              <a:cs typeface="Calibri"/>
            </a:endParaRPr>
          </a:p>
          <a:p>
            <a:pPr>
              <a:buNone/>
            </a:pPr>
            <a:r>
              <a:rPr lang="en-US">
                <a:latin typeface="Calibri"/>
                <a:cs typeface="Calibri"/>
              </a:rPr>
              <a:t>Fast paced + rewarding</a:t>
            </a:r>
          </a:p>
          <a:p>
            <a:pPr>
              <a:buNone/>
            </a:pPr>
            <a:r>
              <a:rPr lang="en-US">
                <a:latin typeface="Calibri"/>
                <a:cs typeface="Calibri"/>
              </a:rPr>
              <a:t>Fast paced + challenging</a:t>
            </a:r>
          </a:p>
          <a:p>
            <a:pPr>
              <a:buNone/>
            </a:pPr>
            <a:r>
              <a:rPr lang="en-US">
                <a:latin typeface="Calibri"/>
                <a:cs typeface="Calibri"/>
              </a:rPr>
              <a:t>Pros are 4 times the cons.</a:t>
            </a:r>
          </a:p>
        </p:txBody>
      </p:sp>
    </p:spTree>
    <p:extLst>
      <p:ext uri="{BB962C8B-B14F-4D97-AF65-F5344CB8AC3E}">
        <p14:creationId xmlns:p14="http://schemas.microsoft.com/office/powerpoint/2010/main" val="39138696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endParaRPr lang="en-US">
              <a:latin typeface="Calibri"/>
              <a:cs typeface="Calibri"/>
            </a:endParaRPr>
          </a:p>
        </p:txBody>
      </p:sp>
    </p:spTree>
    <p:extLst>
      <p:ext uri="{BB962C8B-B14F-4D97-AF65-F5344CB8AC3E}">
        <p14:creationId xmlns:p14="http://schemas.microsoft.com/office/powerpoint/2010/main" val="19348673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0" name="Google Shape;60;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0" name="Google Shape;60;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5237379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0" name="Google Shape;60;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4337552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0" name="Google Shape;60;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1401152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0" name="Google Shape;60;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7301765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a:latin typeface="Calibri"/>
                <a:cs typeface="Calibri"/>
              </a:rPr>
              <a:t>For Amazon...2 models.</a:t>
            </a:r>
          </a:p>
          <a:p>
            <a:pPr>
              <a:buNone/>
            </a:pPr>
            <a:r>
              <a:rPr lang="en-US">
                <a:latin typeface="Calibri"/>
                <a:cs typeface="Calibri"/>
              </a:rPr>
              <a:t>1. </a:t>
            </a:r>
            <a:r>
              <a:rPr lang="en-US" err="1">
                <a:latin typeface="Calibri"/>
                <a:cs typeface="Calibri"/>
              </a:rPr>
              <a:t>Unsup</a:t>
            </a:r>
            <a:r>
              <a:rPr lang="en-US">
                <a:latin typeface="Calibri"/>
                <a:cs typeface="Calibri"/>
              </a:rPr>
              <a:t>...analyzing the clusters and topics.</a:t>
            </a:r>
          </a:p>
          <a:p>
            <a:pPr>
              <a:buNone/>
            </a:pPr>
            <a:r>
              <a:rPr lang="en-US">
                <a:latin typeface="Calibri"/>
                <a:cs typeface="Calibri"/>
              </a:rPr>
              <a:t>We have segregated it into pros and cons accordingly for the sake of analysis.</a:t>
            </a:r>
          </a:p>
          <a:p>
            <a:pPr>
              <a:buNone/>
            </a:pPr>
            <a:endParaRPr lang="en-US">
              <a:latin typeface="Calibri"/>
              <a:cs typeface="Calibri"/>
            </a:endParaRPr>
          </a:p>
          <a:p>
            <a:pPr>
              <a:buNone/>
            </a:pPr>
            <a:r>
              <a:rPr lang="en-US">
                <a:latin typeface="Calibri"/>
                <a:cs typeface="Calibri"/>
              </a:rPr>
              <a:t>What we found is....good differentiation in our clusters. For both pros and cons.</a:t>
            </a:r>
          </a:p>
        </p:txBody>
      </p:sp>
    </p:spTree>
    <p:extLst>
      <p:ext uri="{BB962C8B-B14F-4D97-AF65-F5344CB8AC3E}">
        <p14:creationId xmlns:p14="http://schemas.microsoft.com/office/powerpoint/2010/main" val="5639491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a:latin typeface="Calibri"/>
                <a:cs typeface="Calibri"/>
              </a:rPr>
              <a:t>For every cluster we got...we tried to pick a common theme or infer what the descriptive terms was talking about.</a:t>
            </a:r>
          </a:p>
          <a:p>
            <a:pPr>
              <a:buNone/>
            </a:pPr>
            <a:r>
              <a:rPr lang="en-US">
                <a:latin typeface="Calibri"/>
                <a:cs typeface="Calibri"/>
              </a:rPr>
              <a:t>And for every theme we got...we verified it with our text topics as well.</a:t>
            </a:r>
          </a:p>
          <a:p>
            <a:pPr>
              <a:buNone/>
            </a:pPr>
            <a:r>
              <a:rPr lang="en-US">
                <a:latin typeface="Calibri"/>
                <a:cs typeface="Calibri"/>
              </a:rPr>
              <a:t>Fast paced env + innovative + leads to growth and personal </a:t>
            </a:r>
            <a:r>
              <a:rPr lang="en-US" err="1">
                <a:latin typeface="Calibri"/>
                <a:cs typeface="Calibri"/>
              </a:rPr>
              <a:t>devp</a:t>
            </a:r>
            <a:r>
              <a:rPr lang="en-US">
                <a:latin typeface="Calibri"/>
                <a:cs typeface="Calibri"/>
              </a:rPr>
              <a:t>.</a:t>
            </a:r>
          </a:p>
          <a:p>
            <a:pPr>
              <a:buNone/>
            </a:pPr>
            <a:r>
              <a:rPr lang="en-US">
                <a:latin typeface="Calibri"/>
                <a:cs typeface="Calibri"/>
              </a:rPr>
              <a:t>Customer obsession...which shows how driven they are to serving customers.</a:t>
            </a:r>
          </a:p>
          <a:p>
            <a:pPr>
              <a:buNone/>
            </a:pPr>
            <a:endParaRPr lang="en-US">
              <a:latin typeface="Calibri"/>
              <a:cs typeface="Calibri"/>
            </a:endParaRPr>
          </a:p>
          <a:p>
            <a:pPr>
              <a:buNone/>
            </a:pPr>
            <a:r>
              <a:rPr lang="en-US">
                <a:latin typeface="Calibri"/>
                <a:cs typeface="Calibri"/>
              </a:rPr>
              <a:t>130 </a:t>
            </a:r>
            <a:r>
              <a:rPr lang="en-US" err="1">
                <a:latin typeface="Calibri"/>
                <a:cs typeface="Calibri"/>
              </a:rPr>
              <a:t>userrs</a:t>
            </a:r>
            <a:r>
              <a:rPr lang="en-US">
                <a:latin typeface="Calibri"/>
                <a:cs typeface="Calibri"/>
              </a:rPr>
              <a:t>.</a:t>
            </a:r>
          </a:p>
        </p:txBody>
      </p:sp>
    </p:spTree>
    <p:extLst>
      <p:ext uri="{BB962C8B-B14F-4D97-AF65-F5344CB8AC3E}">
        <p14:creationId xmlns:p14="http://schemas.microsoft.com/office/powerpoint/2010/main" val="5221959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a:latin typeface="Calibri"/>
                <a:cs typeface="Calibri"/>
              </a:rPr>
              <a:t>Text topics giving us the exact same themes.</a:t>
            </a:r>
          </a:p>
        </p:txBody>
      </p:sp>
    </p:spTree>
    <p:extLst>
      <p:ext uri="{BB962C8B-B14F-4D97-AF65-F5344CB8AC3E}">
        <p14:creationId xmlns:p14="http://schemas.microsoft.com/office/powerpoint/2010/main" val="41245711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6350"/>
            <a:ext cx="9144000" cy="5149850"/>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130300" y="1803400"/>
            <a:ext cx="5825202" cy="1234727"/>
          </a:xfrm>
        </p:spPr>
        <p:txBody>
          <a:bodyPr anchor="b">
            <a:noAutofit/>
          </a:bodyPr>
          <a:lstStyle>
            <a:lvl1pPr algn="r">
              <a:defRPr sz="9600">
                <a:solidFill>
                  <a:schemeClr val="accent1"/>
                </a:solidFill>
              </a:defRPr>
            </a:lvl1pPr>
          </a:lstStyle>
          <a:p>
            <a:r>
              <a:rPr lang="en-US"/>
              <a:t>Click to edit Master title style</a:t>
            </a:r>
          </a:p>
        </p:txBody>
      </p:sp>
      <p:sp>
        <p:nvSpPr>
          <p:cNvPr id="3" name="Subtitle 2"/>
          <p:cNvSpPr>
            <a:spLocks noGrp="1"/>
          </p:cNvSpPr>
          <p:nvPr>
            <p:ph type="subTitle" idx="1"/>
          </p:nvPr>
        </p:nvSpPr>
        <p:spPr>
          <a:xfrm>
            <a:off x="1130300" y="3038125"/>
            <a:ext cx="5825202" cy="822674"/>
          </a:xfrm>
        </p:spPr>
        <p:txBody>
          <a:bodyPr anchor="t"/>
          <a:lstStyle>
            <a:lvl1pPr marL="0" indent="0" algn="r">
              <a:buNone/>
              <a:defRPr>
                <a:solidFill>
                  <a:schemeClr val="tx1">
                    <a:lumMod val="50000"/>
                    <a:lumOff val="50000"/>
                  </a:schemeClr>
                </a:solidFill>
              </a:defRPr>
            </a:lvl1pPr>
            <a:lvl2pPr marL="812810" indent="0" algn="ctr">
              <a:buNone/>
              <a:defRPr>
                <a:solidFill>
                  <a:schemeClr val="tx1">
                    <a:tint val="75000"/>
                  </a:schemeClr>
                </a:solidFill>
              </a:defRPr>
            </a:lvl2pPr>
            <a:lvl3pPr marL="1625620" indent="0" algn="ctr">
              <a:buNone/>
              <a:defRPr>
                <a:solidFill>
                  <a:schemeClr val="tx1">
                    <a:tint val="75000"/>
                  </a:schemeClr>
                </a:solidFill>
              </a:defRPr>
            </a:lvl3pPr>
            <a:lvl4pPr marL="2438430" indent="0" algn="ctr">
              <a:buNone/>
              <a:defRPr>
                <a:solidFill>
                  <a:schemeClr val="tx1">
                    <a:tint val="75000"/>
                  </a:schemeClr>
                </a:solidFill>
              </a:defRPr>
            </a:lvl4pPr>
            <a:lvl5pPr marL="3251241" indent="0" algn="ctr">
              <a:buNone/>
              <a:defRPr>
                <a:solidFill>
                  <a:schemeClr val="tx1">
                    <a:tint val="75000"/>
                  </a:schemeClr>
                </a:solidFill>
              </a:defRPr>
            </a:lvl5pPr>
            <a:lvl6pPr marL="4064051" indent="0" algn="ctr">
              <a:buNone/>
              <a:defRPr>
                <a:solidFill>
                  <a:schemeClr val="tx1">
                    <a:tint val="75000"/>
                  </a:schemeClr>
                </a:solidFill>
              </a:defRPr>
            </a:lvl6pPr>
            <a:lvl7pPr marL="4876861" indent="0" algn="ctr">
              <a:buNone/>
              <a:defRPr>
                <a:solidFill>
                  <a:schemeClr val="tx1">
                    <a:tint val="75000"/>
                  </a:schemeClr>
                </a:solidFill>
              </a:defRPr>
            </a:lvl7pPr>
            <a:lvl8pPr marL="5689671" indent="0" algn="ctr">
              <a:buNone/>
              <a:defRPr>
                <a:solidFill>
                  <a:schemeClr val="tx1">
                    <a:tint val="75000"/>
                  </a:schemeClr>
                </a:solidFill>
              </a:defRPr>
            </a:lvl8pPr>
            <a:lvl9pPr marL="6502481"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B61BEF0D-F0BB-DE4B-95CE-6DB70DBA9567}" type="datetimeFigureOut">
              <a:rPr lang="en-US" dirty="0"/>
              <a:pPr/>
              <a:t>1/24/2023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7964756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508001" y="457200"/>
            <a:ext cx="6447501" cy="2552700"/>
          </a:xfrm>
        </p:spPr>
        <p:txBody>
          <a:bodyPr anchor="ctr">
            <a:normAutofit/>
          </a:bodyPr>
          <a:lstStyle>
            <a:lvl1pPr algn="l">
              <a:defRPr sz="7822" b="0" cap="none"/>
            </a:lvl1pPr>
          </a:lstStyle>
          <a:p>
            <a:r>
              <a:rPr lang="en-US"/>
              <a:t>Click to edit Master title style</a:t>
            </a:r>
          </a:p>
        </p:txBody>
      </p:sp>
      <p:sp>
        <p:nvSpPr>
          <p:cNvPr id="3" name="Text Placeholder 2"/>
          <p:cNvSpPr>
            <a:spLocks noGrp="1"/>
          </p:cNvSpPr>
          <p:nvPr>
            <p:ph type="body" idx="1"/>
          </p:nvPr>
        </p:nvSpPr>
        <p:spPr>
          <a:xfrm>
            <a:off x="508001" y="3352800"/>
            <a:ext cx="6447501" cy="1178222"/>
          </a:xfrm>
        </p:spPr>
        <p:txBody>
          <a:bodyPr anchor="ctr">
            <a:normAutofit/>
          </a:bodyPr>
          <a:lstStyle>
            <a:lvl1pPr marL="0" indent="0" algn="l">
              <a:buNone/>
              <a:defRPr sz="3200">
                <a:solidFill>
                  <a:schemeClr val="tx1">
                    <a:lumMod val="75000"/>
                    <a:lumOff val="25000"/>
                  </a:schemeClr>
                </a:solidFill>
              </a:defRPr>
            </a:lvl1pPr>
            <a:lvl2pPr marL="812810" indent="0">
              <a:buNone/>
              <a:defRPr sz="3200">
                <a:solidFill>
                  <a:schemeClr val="tx1">
                    <a:tint val="75000"/>
                  </a:schemeClr>
                </a:solidFill>
              </a:defRPr>
            </a:lvl2pPr>
            <a:lvl3pPr marL="1625620" indent="0">
              <a:buNone/>
              <a:defRPr sz="2844">
                <a:solidFill>
                  <a:schemeClr val="tx1">
                    <a:tint val="75000"/>
                  </a:schemeClr>
                </a:solidFill>
              </a:defRPr>
            </a:lvl3pPr>
            <a:lvl4pPr marL="2438430" indent="0">
              <a:buNone/>
              <a:defRPr sz="2489">
                <a:solidFill>
                  <a:schemeClr val="tx1">
                    <a:tint val="75000"/>
                  </a:schemeClr>
                </a:solidFill>
              </a:defRPr>
            </a:lvl4pPr>
            <a:lvl5pPr marL="3251241" indent="0">
              <a:buNone/>
              <a:defRPr sz="2489">
                <a:solidFill>
                  <a:schemeClr val="tx1">
                    <a:tint val="75000"/>
                  </a:schemeClr>
                </a:solidFill>
              </a:defRPr>
            </a:lvl5pPr>
            <a:lvl6pPr marL="4064051" indent="0">
              <a:buNone/>
              <a:defRPr sz="2489">
                <a:solidFill>
                  <a:schemeClr val="tx1">
                    <a:tint val="75000"/>
                  </a:schemeClr>
                </a:solidFill>
              </a:defRPr>
            </a:lvl6pPr>
            <a:lvl7pPr marL="4876861" indent="0">
              <a:buNone/>
              <a:defRPr sz="2489">
                <a:solidFill>
                  <a:schemeClr val="tx1">
                    <a:tint val="75000"/>
                  </a:schemeClr>
                </a:solidFill>
              </a:defRPr>
            </a:lvl7pPr>
            <a:lvl8pPr marL="5689671" indent="0">
              <a:buNone/>
              <a:defRPr sz="2489">
                <a:solidFill>
                  <a:schemeClr val="tx1">
                    <a:tint val="75000"/>
                  </a:schemeClr>
                </a:solidFill>
              </a:defRPr>
            </a:lvl8pPr>
            <a:lvl9pPr marL="6502481" indent="0">
              <a:buNone/>
              <a:defRPr sz="2489">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7995415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98500" y="457200"/>
            <a:ext cx="6070601" cy="2266950"/>
          </a:xfrm>
        </p:spPr>
        <p:txBody>
          <a:bodyPr anchor="ctr">
            <a:normAutofit/>
          </a:bodyPr>
          <a:lstStyle>
            <a:lvl1pPr algn="l">
              <a:defRPr sz="7822" b="0" cap="none"/>
            </a:lvl1pPr>
          </a:lstStyle>
          <a:p>
            <a:r>
              <a:rPr lang="en-US"/>
              <a:t>Click to edit Master title style</a:t>
            </a:r>
          </a:p>
        </p:txBody>
      </p:sp>
      <p:sp>
        <p:nvSpPr>
          <p:cNvPr id="23" name="Text Placeholder 9"/>
          <p:cNvSpPr>
            <a:spLocks noGrp="1"/>
          </p:cNvSpPr>
          <p:nvPr>
            <p:ph type="body" sz="quarter" idx="13"/>
          </p:nvPr>
        </p:nvSpPr>
        <p:spPr>
          <a:xfrm>
            <a:off x="1024604" y="2724150"/>
            <a:ext cx="5418393" cy="285750"/>
          </a:xfrm>
        </p:spPr>
        <p:txBody>
          <a:bodyPr anchor="ctr">
            <a:noAutofit/>
          </a:bodyPr>
          <a:lstStyle>
            <a:lvl1pPr marL="0" indent="0">
              <a:buFontTx/>
              <a:buNone/>
              <a:defRPr sz="2844">
                <a:solidFill>
                  <a:schemeClr val="tx1">
                    <a:lumMod val="50000"/>
                    <a:lumOff val="50000"/>
                  </a:schemeClr>
                </a:solidFill>
              </a:defRPr>
            </a:lvl1pPr>
            <a:lvl2pPr marL="812810" indent="0">
              <a:buFontTx/>
              <a:buNone/>
              <a:defRPr/>
            </a:lvl2pPr>
            <a:lvl3pPr marL="1625620" indent="0">
              <a:buFontTx/>
              <a:buNone/>
              <a:defRPr/>
            </a:lvl3pPr>
            <a:lvl4pPr marL="2438430" indent="0">
              <a:buFontTx/>
              <a:buNone/>
              <a:defRPr/>
            </a:lvl4pPr>
            <a:lvl5pPr marL="3251241" indent="0">
              <a:buFontTx/>
              <a:buNone/>
              <a:defRPr/>
            </a:lvl5pPr>
          </a:lstStyle>
          <a:p>
            <a:pPr lvl="0"/>
            <a:r>
              <a:rPr lang="en-US"/>
              <a:t>Click to edit Master text styles</a:t>
            </a:r>
          </a:p>
        </p:txBody>
      </p:sp>
      <p:sp>
        <p:nvSpPr>
          <p:cNvPr id="3" name="Text Placeholder 2"/>
          <p:cNvSpPr>
            <a:spLocks noGrp="1"/>
          </p:cNvSpPr>
          <p:nvPr>
            <p:ph type="body" idx="1"/>
          </p:nvPr>
        </p:nvSpPr>
        <p:spPr>
          <a:xfrm>
            <a:off x="508001" y="3352800"/>
            <a:ext cx="6447501" cy="1178222"/>
          </a:xfrm>
        </p:spPr>
        <p:txBody>
          <a:bodyPr anchor="ctr">
            <a:normAutofit/>
          </a:bodyPr>
          <a:lstStyle>
            <a:lvl1pPr marL="0" indent="0" algn="l">
              <a:buNone/>
              <a:defRPr sz="3200">
                <a:solidFill>
                  <a:schemeClr val="tx1">
                    <a:lumMod val="75000"/>
                    <a:lumOff val="25000"/>
                  </a:schemeClr>
                </a:solidFill>
              </a:defRPr>
            </a:lvl1pPr>
            <a:lvl2pPr marL="812810" indent="0">
              <a:buNone/>
              <a:defRPr sz="3200">
                <a:solidFill>
                  <a:schemeClr val="tx1">
                    <a:tint val="75000"/>
                  </a:schemeClr>
                </a:solidFill>
              </a:defRPr>
            </a:lvl2pPr>
            <a:lvl3pPr marL="1625620" indent="0">
              <a:buNone/>
              <a:defRPr sz="2844">
                <a:solidFill>
                  <a:schemeClr val="tx1">
                    <a:tint val="75000"/>
                  </a:schemeClr>
                </a:solidFill>
              </a:defRPr>
            </a:lvl3pPr>
            <a:lvl4pPr marL="2438430" indent="0">
              <a:buNone/>
              <a:defRPr sz="2489">
                <a:solidFill>
                  <a:schemeClr val="tx1">
                    <a:tint val="75000"/>
                  </a:schemeClr>
                </a:solidFill>
              </a:defRPr>
            </a:lvl4pPr>
            <a:lvl5pPr marL="3251241" indent="0">
              <a:buNone/>
              <a:defRPr sz="2489">
                <a:solidFill>
                  <a:schemeClr val="tx1">
                    <a:tint val="75000"/>
                  </a:schemeClr>
                </a:solidFill>
              </a:defRPr>
            </a:lvl5pPr>
            <a:lvl6pPr marL="4064051" indent="0">
              <a:buNone/>
              <a:defRPr sz="2489">
                <a:solidFill>
                  <a:schemeClr val="tx1">
                    <a:tint val="75000"/>
                  </a:schemeClr>
                </a:solidFill>
              </a:defRPr>
            </a:lvl6pPr>
            <a:lvl7pPr marL="4876861" indent="0">
              <a:buNone/>
              <a:defRPr sz="2489">
                <a:solidFill>
                  <a:schemeClr val="tx1">
                    <a:tint val="75000"/>
                  </a:schemeClr>
                </a:solidFill>
              </a:defRPr>
            </a:lvl7pPr>
            <a:lvl8pPr marL="5689671" indent="0">
              <a:buNone/>
              <a:defRPr sz="2489">
                <a:solidFill>
                  <a:schemeClr val="tx1">
                    <a:tint val="75000"/>
                  </a:schemeClr>
                </a:solidFill>
              </a:defRPr>
            </a:lvl8pPr>
            <a:lvl9pPr marL="6502481" indent="0">
              <a:buNone/>
              <a:defRPr sz="2489">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
        <p:nvSpPr>
          <p:cNvPr id="24" name="TextBox 23"/>
          <p:cNvSpPr txBox="1"/>
          <p:nvPr/>
        </p:nvSpPr>
        <p:spPr>
          <a:xfrm>
            <a:off x="406403" y="592784"/>
            <a:ext cx="457200" cy="438582"/>
          </a:xfrm>
          <a:prstGeom prst="rect">
            <a:avLst/>
          </a:prstGeom>
        </p:spPr>
        <p:txBody>
          <a:bodyPr vert="horz" lIns="162560" tIns="81280" rIns="162560" bIns="81280" rtlCol="0" anchor="ctr">
            <a:noAutofit/>
          </a:bodyPr>
          <a:lstStyle/>
          <a:p>
            <a:pPr lvl="0"/>
            <a:r>
              <a:rPr lang="en-US" sz="14222" baseline="0">
                <a:ln w="3175" cmpd="sng">
                  <a:noFill/>
                </a:ln>
                <a:solidFill>
                  <a:schemeClr val="accent1">
                    <a:lumMod val="60000"/>
                    <a:lumOff val="40000"/>
                  </a:schemeClr>
                </a:solidFill>
                <a:effectLst/>
                <a:latin typeface="Arial"/>
              </a:rPr>
              <a:t>“</a:t>
            </a:r>
          </a:p>
        </p:txBody>
      </p:sp>
      <p:sp>
        <p:nvSpPr>
          <p:cNvPr id="25" name="TextBox 24"/>
          <p:cNvSpPr txBox="1"/>
          <p:nvPr/>
        </p:nvSpPr>
        <p:spPr>
          <a:xfrm>
            <a:off x="6669758" y="2164917"/>
            <a:ext cx="457200" cy="438582"/>
          </a:xfrm>
          <a:prstGeom prst="rect">
            <a:avLst/>
          </a:prstGeom>
        </p:spPr>
        <p:txBody>
          <a:bodyPr vert="horz" lIns="162560" tIns="81280" rIns="162560" bIns="81280" rtlCol="0" anchor="ctr">
            <a:noAutofit/>
          </a:bodyPr>
          <a:lstStyle/>
          <a:p>
            <a:pPr lvl="0"/>
            <a:r>
              <a:rPr lang="en-US" sz="14222" baseline="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7288694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508001" y="1448991"/>
            <a:ext cx="6447501" cy="1946595"/>
          </a:xfrm>
        </p:spPr>
        <p:txBody>
          <a:bodyPr anchor="b">
            <a:normAutofit/>
          </a:bodyPr>
          <a:lstStyle>
            <a:lvl1pPr algn="l">
              <a:defRPr sz="7822" b="0" cap="none"/>
            </a:lvl1pPr>
          </a:lstStyle>
          <a:p>
            <a:r>
              <a:rPr lang="en-US"/>
              <a:t>Click to edit Master title style</a:t>
            </a:r>
          </a:p>
        </p:txBody>
      </p:sp>
      <p:sp>
        <p:nvSpPr>
          <p:cNvPr id="3" name="Text Placeholder 2"/>
          <p:cNvSpPr>
            <a:spLocks noGrp="1"/>
          </p:cNvSpPr>
          <p:nvPr>
            <p:ph type="body" idx="1"/>
          </p:nvPr>
        </p:nvSpPr>
        <p:spPr>
          <a:xfrm>
            <a:off x="508001" y="3395586"/>
            <a:ext cx="6447501" cy="1135436"/>
          </a:xfrm>
        </p:spPr>
        <p:txBody>
          <a:bodyPr anchor="t">
            <a:normAutofit/>
          </a:bodyPr>
          <a:lstStyle>
            <a:lvl1pPr marL="0" indent="0" algn="l">
              <a:buNone/>
              <a:defRPr sz="3200">
                <a:solidFill>
                  <a:schemeClr val="tx1">
                    <a:lumMod val="75000"/>
                    <a:lumOff val="25000"/>
                  </a:schemeClr>
                </a:solidFill>
              </a:defRPr>
            </a:lvl1pPr>
            <a:lvl2pPr marL="812810" indent="0">
              <a:buNone/>
              <a:defRPr sz="3200">
                <a:solidFill>
                  <a:schemeClr val="tx1">
                    <a:tint val="75000"/>
                  </a:schemeClr>
                </a:solidFill>
              </a:defRPr>
            </a:lvl2pPr>
            <a:lvl3pPr marL="1625620" indent="0">
              <a:buNone/>
              <a:defRPr sz="2844">
                <a:solidFill>
                  <a:schemeClr val="tx1">
                    <a:tint val="75000"/>
                  </a:schemeClr>
                </a:solidFill>
              </a:defRPr>
            </a:lvl3pPr>
            <a:lvl4pPr marL="2438430" indent="0">
              <a:buNone/>
              <a:defRPr sz="2489">
                <a:solidFill>
                  <a:schemeClr val="tx1">
                    <a:tint val="75000"/>
                  </a:schemeClr>
                </a:solidFill>
              </a:defRPr>
            </a:lvl4pPr>
            <a:lvl5pPr marL="3251241" indent="0">
              <a:buNone/>
              <a:defRPr sz="2489">
                <a:solidFill>
                  <a:schemeClr val="tx1">
                    <a:tint val="75000"/>
                  </a:schemeClr>
                </a:solidFill>
              </a:defRPr>
            </a:lvl5pPr>
            <a:lvl6pPr marL="4064051" indent="0">
              <a:buNone/>
              <a:defRPr sz="2489">
                <a:solidFill>
                  <a:schemeClr val="tx1">
                    <a:tint val="75000"/>
                  </a:schemeClr>
                </a:solidFill>
              </a:defRPr>
            </a:lvl6pPr>
            <a:lvl7pPr marL="4876861" indent="0">
              <a:buNone/>
              <a:defRPr sz="2489">
                <a:solidFill>
                  <a:schemeClr val="tx1">
                    <a:tint val="75000"/>
                  </a:schemeClr>
                </a:solidFill>
              </a:defRPr>
            </a:lvl7pPr>
            <a:lvl8pPr marL="5689671" indent="0">
              <a:buNone/>
              <a:defRPr sz="2489">
                <a:solidFill>
                  <a:schemeClr val="tx1">
                    <a:tint val="75000"/>
                  </a:schemeClr>
                </a:solidFill>
              </a:defRPr>
            </a:lvl8pPr>
            <a:lvl9pPr marL="6502481" indent="0">
              <a:buNone/>
              <a:defRPr sz="2489">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40076377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698500" y="457200"/>
            <a:ext cx="6070601" cy="2266950"/>
          </a:xfrm>
        </p:spPr>
        <p:txBody>
          <a:bodyPr anchor="ctr">
            <a:normAutofit/>
          </a:bodyPr>
          <a:lstStyle>
            <a:lvl1pPr algn="l">
              <a:defRPr sz="7822" b="0" cap="none"/>
            </a:lvl1pPr>
          </a:lstStyle>
          <a:p>
            <a:r>
              <a:rPr lang="en-US"/>
              <a:t>Click to edit Master title style</a:t>
            </a:r>
          </a:p>
        </p:txBody>
      </p:sp>
      <p:sp>
        <p:nvSpPr>
          <p:cNvPr id="23" name="Text Placeholder 9"/>
          <p:cNvSpPr>
            <a:spLocks noGrp="1"/>
          </p:cNvSpPr>
          <p:nvPr>
            <p:ph type="body" sz="quarter" idx="13"/>
          </p:nvPr>
        </p:nvSpPr>
        <p:spPr>
          <a:xfrm>
            <a:off x="507999" y="3009900"/>
            <a:ext cx="6447502" cy="385686"/>
          </a:xfrm>
        </p:spPr>
        <p:txBody>
          <a:bodyPr anchor="b">
            <a:noAutofit/>
          </a:bodyPr>
          <a:lstStyle>
            <a:lvl1pPr marL="0" indent="0">
              <a:buFontTx/>
              <a:buNone/>
              <a:defRPr sz="4267">
                <a:solidFill>
                  <a:schemeClr val="tx1">
                    <a:lumMod val="75000"/>
                    <a:lumOff val="25000"/>
                  </a:schemeClr>
                </a:solidFill>
              </a:defRPr>
            </a:lvl1pPr>
            <a:lvl2pPr marL="812810" indent="0">
              <a:buFontTx/>
              <a:buNone/>
              <a:defRPr/>
            </a:lvl2pPr>
            <a:lvl3pPr marL="1625620" indent="0">
              <a:buFontTx/>
              <a:buNone/>
              <a:defRPr/>
            </a:lvl3pPr>
            <a:lvl4pPr marL="2438430" indent="0">
              <a:buFontTx/>
              <a:buNone/>
              <a:defRPr/>
            </a:lvl4pPr>
            <a:lvl5pPr marL="3251241" indent="0">
              <a:buFontTx/>
              <a:buNone/>
              <a:defRPr/>
            </a:lvl5pPr>
          </a:lstStyle>
          <a:p>
            <a:pPr lvl="0"/>
            <a:r>
              <a:rPr lang="en-US"/>
              <a:t>Click to edit Master text styles</a:t>
            </a:r>
          </a:p>
        </p:txBody>
      </p:sp>
      <p:sp>
        <p:nvSpPr>
          <p:cNvPr id="3" name="Text Placeholder 2"/>
          <p:cNvSpPr>
            <a:spLocks noGrp="1"/>
          </p:cNvSpPr>
          <p:nvPr>
            <p:ph type="body" idx="1"/>
          </p:nvPr>
        </p:nvSpPr>
        <p:spPr>
          <a:xfrm>
            <a:off x="508001" y="3395586"/>
            <a:ext cx="6447501" cy="1135436"/>
          </a:xfrm>
        </p:spPr>
        <p:txBody>
          <a:bodyPr anchor="t">
            <a:normAutofit/>
          </a:bodyPr>
          <a:lstStyle>
            <a:lvl1pPr marL="0" indent="0" algn="l">
              <a:buNone/>
              <a:defRPr sz="3200">
                <a:solidFill>
                  <a:schemeClr val="tx1">
                    <a:lumMod val="50000"/>
                    <a:lumOff val="50000"/>
                  </a:schemeClr>
                </a:solidFill>
              </a:defRPr>
            </a:lvl1pPr>
            <a:lvl2pPr marL="812810" indent="0">
              <a:buNone/>
              <a:defRPr sz="3200">
                <a:solidFill>
                  <a:schemeClr val="tx1">
                    <a:tint val="75000"/>
                  </a:schemeClr>
                </a:solidFill>
              </a:defRPr>
            </a:lvl2pPr>
            <a:lvl3pPr marL="1625620" indent="0">
              <a:buNone/>
              <a:defRPr sz="2844">
                <a:solidFill>
                  <a:schemeClr val="tx1">
                    <a:tint val="75000"/>
                  </a:schemeClr>
                </a:solidFill>
              </a:defRPr>
            </a:lvl3pPr>
            <a:lvl4pPr marL="2438430" indent="0">
              <a:buNone/>
              <a:defRPr sz="2489">
                <a:solidFill>
                  <a:schemeClr val="tx1">
                    <a:tint val="75000"/>
                  </a:schemeClr>
                </a:solidFill>
              </a:defRPr>
            </a:lvl4pPr>
            <a:lvl5pPr marL="3251241" indent="0">
              <a:buNone/>
              <a:defRPr sz="2489">
                <a:solidFill>
                  <a:schemeClr val="tx1">
                    <a:tint val="75000"/>
                  </a:schemeClr>
                </a:solidFill>
              </a:defRPr>
            </a:lvl5pPr>
            <a:lvl6pPr marL="4064051" indent="0">
              <a:buNone/>
              <a:defRPr sz="2489">
                <a:solidFill>
                  <a:schemeClr val="tx1">
                    <a:tint val="75000"/>
                  </a:schemeClr>
                </a:solidFill>
              </a:defRPr>
            </a:lvl6pPr>
            <a:lvl7pPr marL="4876861" indent="0">
              <a:buNone/>
              <a:defRPr sz="2489">
                <a:solidFill>
                  <a:schemeClr val="tx1">
                    <a:tint val="75000"/>
                  </a:schemeClr>
                </a:solidFill>
              </a:defRPr>
            </a:lvl7pPr>
            <a:lvl8pPr marL="5689671" indent="0">
              <a:buNone/>
              <a:defRPr sz="2489">
                <a:solidFill>
                  <a:schemeClr val="tx1">
                    <a:tint val="75000"/>
                  </a:schemeClr>
                </a:solidFill>
              </a:defRPr>
            </a:lvl8pPr>
            <a:lvl9pPr marL="6502481" indent="0">
              <a:buNone/>
              <a:defRPr sz="2489">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
        <p:nvSpPr>
          <p:cNvPr id="24" name="TextBox 23"/>
          <p:cNvSpPr txBox="1"/>
          <p:nvPr/>
        </p:nvSpPr>
        <p:spPr>
          <a:xfrm>
            <a:off x="406403" y="592784"/>
            <a:ext cx="457200" cy="438582"/>
          </a:xfrm>
          <a:prstGeom prst="rect">
            <a:avLst/>
          </a:prstGeom>
        </p:spPr>
        <p:txBody>
          <a:bodyPr vert="horz" lIns="162560" tIns="81280" rIns="162560" bIns="81280" rtlCol="0" anchor="ctr">
            <a:noAutofit/>
          </a:bodyPr>
          <a:lstStyle/>
          <a:p>
            <a:pPr lvl="0"/>
            <a:r>
              <a:rPr lang="en-US" sz="14222" baseline="0">
                <a:ln w="3175" cmpd="sng">
                  <a:noFill/>
                </a:ln>
                <a:solidFill>
                  <a:schemeClr val="accent1">
                    <a:lumMod val="60000"/>
                    <a:lumOff val="40000"/>
                  </a:schemeClr>
                </a:solidFill>
                <a:effectLst/>
                <a:latin typeface="Arial"/>
              </a:rPr>
              <a:t>“</a:t>
            </a:r>
          </a:p>
        </p:txBody>
      </p:sp>
      <p:sp>
        <p:nvSpPr>
          <p:cNvPr id="25" name="TextBox 24"/>
          <p:cNvSpPr txBox="1"/>
          <p:nvPr/>
        </p:nvSpPr>
        <p:spPr>
          <a:xfrm>
            <a:off x="6669758" y="2164917"/>
            <a:ext cx="457200" cy="438582"/>
          </a:xfrm>
          <a:prstGeom prst="rect">
            <a:avLst/>
          </a:prstGeom>
        </p:spPr>
        <p:txBody>
          <a:bodyPr vert="horz" lIns="162560" tIns="81280" rIns="162560" bIns="81280" rtlCol="0" anchor="ctr">
            <a:noAutofit/>
          </a:bodyPr>
          <a:lstStyle/>
          <a:p>
            <a:pPr lvl="0"/>
            <a:r>
              <a:rPr lang="en-US" sz="14222" baseline="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68157850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514350" y="457200"/>
            <a:ext cx="6441152" cy="2266950"/>
          </a:xfrm>
        </p:spPr>
        <p:txBody>
          <a:bodyPr anchor="ctr">
            <a:normAutofit/>
          </a:bodyPr>
          <a:lstStyle>
            <a:lvl1pPr algn="l">
              <a:defRPr sz="7822" b="0" cap="none"/>
            </a:lvl1pPr>
          </a:lstStyle>
          <a:p>
            <a:r>
              <a:rPr lang="en-US"/>
              <a:t>Click to edit Master title style</a:t>
            </a:r>
          </a:p>
        </p:txBody>
      </p:sp>
      <p:sp>
        <p:nvSpPr>
          <p:cNvPr id="23" name="Text Placeholder 9"/>
          <p:cNvSpPr>
            <a:spLocks noGrp="1"/>
          </p:cNvSpPr>
          <p:nvPr>
            <p:ph type="body" sz="quarter" idx="13"/>
          </p:nvPr>
        </p:nvSpPr>
        <p:spPr>
          <a:xfrm>
            <a:off x="507999" y="3009900"/>
            <a:ext cx="6447502" cy="385686"/>
          </a:xfrm>
        </p:spPr>
        <p:txBody>
          <a:bodyPr anchor="b">
            <a:noAutofit/>
          </a:bodyPr>
          <a:lstStyle>
            <a:lvl1pPr marL="0" indent="0">
              <a:buFontTx/>
              <a:buNone/>
              <a:defRPr sz="4267">
                <a:solidFill>
                  <a:schemeClr val="accent1"/>
                </a:solidFill>
              </a:defRPr>
            </a:lvl1pPr>
            <a:lvl2pPr marL="812810" indent="0">
              <a:buFontTx/>
              <a:buNone/>
              <a:defRPr/>
            </a:lvl2pPr>
            <a:lvl3pPr marL="1625620" indent="0">
              <a:buFontTx/>
              <a:buNone/>
              <a:defRPr/>
            </a:lvl3pPr>
            <a:lvl4pPr marL="2438430" indent="0">
              <a:buFontTx/>
              <a:buNone/>
              <a:defRPr/>
            </a:lvl4pPr>
            <a:lvl5pPr marL="3251241" indent="0">
              <a:buFontTx/>
              <a:buNone/>
              <a:defRPr/>
            </a:lvl5pPr>
          </a:lstStyle>
          <a:p>
            <a:pPr lvl="0"/>
            <a:r>
              <a:rPr lang="en-US"/>
              <a:t>Click to edit Master text styles</a:t>
            </a:r>
          </a:p>
        </p:txBody>
      </p:sp>
      <p:sp>
        <p:nvSpPr>
          <p:cNvPr id="3" name="Text Placeholder 2"/>
          <p:cNvSpPr>
            <a:spLocks noGrp="1"/>
          </p:cNvSpPr>
          <p:nvPr>
            <p:ph type="body" idx="1"/>
          </p:nvPr>
        </p:nvSpPr>
        <p:spPr>
          <a:xfrm>
            <a:off x="508001" y="3395586"/>
            <a:ext cx="6447501" cy="1135436"/>
          </a:xfrm>
        </p:spPr>
        <p:txBody>
          <a:bodyPr anchor="t">
            <a:normAutofit/>
          </a:bodyPr>
          <a:lstStyle>
            <a:lvl1pPr marL="0" indent="0" algn="l">
              <a:buNone/>
              <a:defRPr sz="3200">
                <a:solidFill>
                  <a:schemeClr val="tx1">
                    <a:lumMod val="50000"/>
                    <a:lumOff val="50000"/>
                  </a:schemeClr>
                </a:solidFill>
              </a:defRPr>
            </a:lvl1pPr>
            <a:lvl2pPr marL="812810" indent="0">
              <a:buNone/>
              <a:defRPr sz="3200">
                <a:solidFill>
                  <a:schemeClr val="tx1">
                    <a:tint val="75000"/>
                  </a:schemeClr>
                </a:solidFill>
              </a:defRPr>
            </a:lvl2pPr>
            <a:lvl3pPr marL="1625620" indent="0">
              <a:buNone/>
              <a:defRPr sz="2844">
                <a:solidFill>
                  <a:schemeClr val="tx1">
                    <a:tint val="75000"/>
                  </a:schemeClr>
                </a:solidFill>
              </a:defRPr>
            </a:lvl3pPr>
            <a:lvl4pPr marL="2438430" indent="0">
              <a:buNone/>
              <a:defRPr sz="2489">
                <a:solidFill>
                  <a:schemeClr val="tx1">
                    <a:tint val="75000"/>
                  </a:schemeClr>
                </a:solidFill>
              </a:defRPr>
            </a:lvl4pPr>
            <a:lvl5pPr marL="3251241" indent="0">
              <a:buNone/>
              <a:defRPr sz="2489">
                <a:solidFill>
                  <a:schemeClr val="tx1">
                    <a:tint val="75000"/>
                  </a:schemeClr>
                </a:solidFill>
              </a:defRPr>
            </a:lvl5pPr>
            <a:lvl6pPr marL="4064051" indent="0">
              <a:buNone/>
              <a:defRPr sz="2489">
                <a:solidFill>
                  <a:schemeClr val="tx1">
                    <a:tint val="75000"/>
                  </a:schemeClr>
                </a:solidFill>
              </a:defRPr>
            </a:lvl6pPr>
            <a:lvl7pPr marL="4876861" indent="0">
              <a:buNone/>
              <a:defRPr sz="2489">
                <a:solidFill>
                  <a:schemeClr val="tx1">
                    <a:tint val="75000"/>
                  </a:schemeClr>
                </a:solidFill>
              </a:defRPr>
            </a:lvl7pPr>
            <a:lvl8pPr marL="5689671" indent="0">
              <a:buNone/>
              <a:defRPr sz="2489">
                <a:solidFill>
                  <a:schemeClr val="tx1">
                    <a:tint val="75000"/>
                  </a:schemeClr>
                </a:solidFill>
              </a:defRPr>
            </a:lvl8pPr>
            <a:lvl9pPr marL="6502481" indent="0">
              <a:buNone/>
              <a:defRPr sz="2489">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98022925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5C6B4A9-1611-4792-9094-5F34BCA07E0B}" type="datetimeFigureOut">
              <a:rPr lang="en-US" dirty="0"/>
              <a:t>1/24/2023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9333C77-0158-454C-844F-B7AB9BD7DAD4}" type="slidenum">
              <a:rPr lang="en-US" dirty="0"/>
              <a:t>‹#›</a:t>
            </a:fld>
            <a:endParaRPr lang="en-US"/>
          </a:p>
        </p:txBody>
      </p:sp>
    </p:spTree>
    <p:extLst>
      <p:ext uri="{BB962C8B-B14F-4D97-AF65-F5344CB8AC3E}">
        <p14:creationId xmlns:p14="http://schemas.microsoft.com/office/powerpoint/2010/main" val="58006423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975755" y="457200"/>
            <a:ext cx="978557" cy="3938588"/>
          </a:xfrm>
        </p:spPr>
        <p:txBody>
          <a:bodyPr vert="eaVert" anchor="ctr"/>
          <a:lstStyle/>
          <a:p>
            <a:r>
              <a:rPr lang="en-US"/>
              <a:t>Click to edit Master title style</a:t>
            </a:r>
          </a:p>
        </p:txBody>
      </p:sp>
      <p:sp>
        <p:nvSpPr>
          <p:cNvPr id="3" name="Vertical Text Placeholder 2"/>
          <p:cNvSpPr>
            <a:spLocks noGrp="1"/>
          </p:cNvSpPr>
          <p:nvPr>
            <p:ph type="body" orient="vert" idx="1"/>
          </p:nvPr>
        </p:nvSpPr>
        <p:spPr>
          <a:xfrm>
            <a:off x="508001" y="457200"/>
            <a:ext cx="5295113" cy="393858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1/24/2023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245712920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0658405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A54C80-263E-416B-A8E0-580EDEADCBDC}" type="datetimeFigureOut">
              <a:rPr lang="en-US" dirty="0"/>
              <a:t>1/24/2023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9954A3-9DFD-4C44-94BA-B95130A3BA1C}" type="slidenum">
              <a:rPr lang="en-US" dirty="0"/>
              <a:t>‹#›</a:t>
            </a:fld>
            <a:endParaRPr lang="en-US"/>
          </a:p>
        </p:txBody>
      </p:sp>
    </p:spTree>
    <p:extLst>
      <p:ext uri="{BB962C8B-B14F-4D97-AF65-F5344CB8AC3E}">
        <p14:creationId xmlns:p14="http://schemas.microsoft.com/office/powerpoint/2010/main" val="42241721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08001" y="2025651"/>
            <a:ext cx="6447501" cy="1369936"/>
          </a:xfrm>
        </p:spPr>
        <p:txBody>
          <a:bodyPr anchor="b"/>
          <a:lstStyle>
            <a:lvl1pPr algn="l">
              <a:defRPr sz="7111" b="0" cap="none"/>
            </a:lvl1pPr>
          </a:lstStyle>
          <a:p>
            <a:r>
              <a:rPr lang="en-US"/>
              <a:t>Click to edit Master title style</a:t>
            </a:r>
          </a:p>
        </p:txBody>
      </p:sp>
      <p:sp>
        <p:nvSpPr>
          <p:cNvPr id="3" name="Text Placeholder 2"/>
          <p:cNvSpPr>
            <a:spLocks noGrp="1"/>
          </p:cNvSpPr>
          <p:nvPr>
            <p:ph type="body" idx="1"/>
          </p:nvPr>
        </p:nvSpPr>
        <p:spPr>
          <a:xfrm>
            <a:off x="508001" y="3395586"/>
            <a:ext cx="6447501" cy="645300"/>
          </a:xfrm>
        </p:spPr>
        <p:txBody>
          <a:bodyPr anchor="t"/>
          <a:lstStyle>
            <a:lvl1pPr marL="0" indent="0" algn="l">
              <a:buNone/>
              <a:defRPr sz="3556">
                <a:solidFill>
                  <a:schemeClr val="tx1">
                    <a:lumMod val="50000"/>
                    <a:lumOff val="50000"/>
                  </a:schemeClr>
                </a:solidFill>
              </a:defRPr>
            </a:lvl1pPr>
            <a:lvl2pPr marL="812810" indent="0">
              <a:buNone/>
              <a:defRPr sz="3200">
                <a:solidFill>
                  <a:schemeClr val="tx1">
                    <a:tint val="75000"/>
                  </a:schemeClr>
                </a:solidFill>
              </a:defRPr>
            </a:lvl2pPr>
            <a:lvl3pPr marL="1625620" indent="0">
              <a:buNone/>
              <a:defRPr sz="2844">
                <a:solidFill>
                  <a:schemeClr val="tx1">
                    <a:tint val="75000"/>
                  </a:schemeClr>
                </a:solidFill>
              </a:defRPr>
            </a:lvl3pPr>
            <a:lvl4pPr marL="2438430" indent="0">
              <a:buNone/>
              <a:defRPr sz="2489">
                <a:solidFill>
                  <a:schemeClr val="tx1">
                    <a:tint val="75000"/>
                  </a:schemeClr>
                </a:solidFill>
              </a:defRPr>
            </a:lvl4pPr>
            <a:lvl5pPr marL="3251241" indent="0">
              <a:buNone/>
              <a:defRPr sz="2489">
                <a:solidFill>
                  <a:schemeClr val="tx1">
                    <a:tint val="75000"/>
                  </a:schemeClr>
                </a:solidFill>
              </a:defRPr>
            </a:lvl5pPr>
            <a:lvl6pPr marL="4064051" indent="0">
              <a:buNone/>
              <a:defRPr sz="2489">
                <a:solidFill>
                  <a:schemeClr val="tx1">
                    <a:tint val="75000"/>
                  </a:schemeClr>
                </a:solidFill>
              </a:defRPr>
            </a:lvl6pPr>
            <a:lvl7pPr marL="4876861" indent="0">
              <a:buNone/>
              <a:defRPr sz="2489">
                <a:solidFill>
                  <a:schemeClr val="tx1">
                    <a:tint val="75000"/>
                  </a:schemeClr>
                </a:solidFill>
              </a:defRPr>
            </a:lvl7pPr>
            <a:lvl8pPr marL="5689671" indent="0">
              <a:buNone/>
              <a:defRPr sz="2489">
                <a:solidFill>
                  <a:schemeClr val="tx1">
                    <a:tint val="75000"/>
                  </a:schemeClr>
                </a:solidFill>
              </a:defRPr>
            </a:lvl8pPr>
            <a:lvl9pPr marL="6502481" indent="0">
              <a:buNone/>
              <a:defRPr sz="2489">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2713105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08001" y="1620442"/>
            <a:ext cx="3138026" cy="29105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817477" y="1620442"/>
            <a:ext cx="3138026" cy="29105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2A54C80-263E-416B-A8E0-580EDEADCBDC}" type="datetimeFigureOut">
              <a:rPr lang="en-US" dirty="0"/>
              <a:t>1/24/2023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a:p>
        </p:txBody>
      </p:sp>
    </p:spTree>
    <p:extLst>
      <p:ext uri="{BB962C8B-B14F-4D97-AF65-F5344CB8AC3E}">
        <p14:creationId xmlns:p14="http://schemas.microsoft.com/office/powerpoint/2010/main" val="29630479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506809" y="1620737"/>
            <a:ext cx="3139217" cy="432197"/>
          </a:xfrm>
        </p:spPr>
        <p:txBody>
          <a:bodyPr anchor="b">
            <a:noAutofit/>
          </a:bodyPr>
          <a:lstStyle>
            <a:lvl1pPr marL="0" indent="0">
              <a:buNone/>
              <a:defRPr sz="4267" b="0"/>
            </a:lvl1pPr>
            <a:lvl2pPr marL="812810" indent="0">
              <a:buNone/>
              <a:defRPr sz="3556" b="1"/>
            </a:lvl2pPr>
            <a:lvl3pPr marL="1625620" indent="0">
              <a:buNone/>
              <a:defRPr sz="3200" b="1"/>
            </a:lvl3pPr>
            <a:lvl4pPr marL="2438430" indent="0">
              <a:buNone/>
              <a:defRPr sz="2844" b="1"/>
            </a:lvl4pPr>
            <a:lvl5pPr marL="3251241" indent="0">
              <a:buNone/>
              <a:defRPr sz="2844" b="1"/>
            </a:lvl5pPr>
            <a:lvl6pPr marL="4064051" indent="0">
              <a:buNone/>
              <a:defRPr sz="2844" b="1"/>
            </a:lvl6pPr>
            <a:lvl7pPr marL="4876861" indent="0">
              <a:buNone/>
              <a:defRPr sz="2844" b="1"/>
            </a:lvl7pPr>
            <a:lvl8pPr marL="5689671" indent="0">
              <a:buNone/>
              <a:defRPr sz="2844" b="1"/>
            </a:lvl8pPr>
            <a:lvl9pPr marL="6502481" indent="0">
              <a:buNone/>
              <a:defRPr sz="2844" b="1"/>
            </a:lvl9pPr>
          </a:lstStyle>
          <a:p>
            <a:pPr lvl="0"/>
            <a:r>
              <a:rPr lang="en-US"/>
              <a:t>Click to edit Master text styles</a:t>
            </a:r>
          </a:p>
        </p:txBody>
      </p:sp>
      <p:sp>
        <p:nvSpPr>
          <p:cNvPr id="4" name="Content Placeholder 3"/>
          <p:cNvSpPr>
            <a:spLocks noGrp="1"/>
          </p:cNvSpPr>
          <p:nvPr>
            <p:ph sz="half" idx="2"/>
          </p:nvPr>
        </p:nvSpPr>
        <p:spPr>
          <a:xfrm>
            <a:off x="506809" y="2052934"/>
            <a:ext cx="3139217" cy="247808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3816287" y="1620737"/>
            <a:ext cx="3139214" cy="432197"/>
          </a:xfrm>
        </p:spPr>
        <p:txBody>
          <a:bodyPr anchor="b">
            <a:noAutofit/>
          </a:bodyPr>
          <a:lstStyle>
            <a:lvl1pPr marL="0" indent="0">
              <a:buNone/>
              <a:defRPr sz="4267" b="0"/>
            </a:lvl1pPr>
            <a:lvl2pPr marL="812810" indent="0">
              <a:buNone/>
              <a:defRPr sz="3556" b="1"/>
            </a:lvl2pPr>
            <a:lvl3pPr marL="1625620" indent="0">
              <a:buNone/>
              <a:defRPr sz="3200" b="1"/>
            </a:lvl3pPr>
            <a:lvl4pPr marL="2438430" indent="0">
              <a:buNone/>
              <a:defRPr sz="2844" b="1"/>
            </a:lvl4pPr>
            <a:lvl5pPr marL="3251241" indent="0">
              <a:buNone/>
              <a:defRPr sz="2844" b="1"/>
            </a:lvl5pPr>
            <a:lvl6pPr marL="4064051" indent="0">
              <a:buNone/>
              <a:defRPr sz="2844" b="1"/>
            </a:lvl6pPr>
            <a:lvl7pPr marL="4876861" indent="0">
              <a:buNone/>
              <a:defRPr sz="2844" b="1"/>
            </a:lvl7pPr>
            <a:lvl8pPr marL="5689671" indent="0">
              <a:buNone/>
              <a:defRPr sz="2844" b="1"/>
            </a:lvl8pPr>
            <a:lvl9pPr marL="6502481" indent="0">
              <a:buNone/>
              <a:defRPr sz="2844" b="1"/>
            </a:lvl9pPr>
          </a:lstStyle>
          <a:p>
            <a:pPr lvl="0"/>
            <a:r>
              <a:rPr lang="en-US"/>
              <a:t>Click to edit Master text styles</a:t>
            </a:r>
          </a:p>
        </p:txBody>
      </p:sp>
      <p:sp>
        <p:nvSpPr>
          <p:cNvPr id="6" name="Content Placeholder 5"/>
          <p:cNvSpPr>
            <a:spLocks noGrp="1"/>
          </p:cNvSpPr>
          <p:nvPr>
            <p:ph sz="quarter" idx="4"/>
          </p:nvPr>
        </p:nvSpPr>
        <p:spPr>
          <a:xfrm>
            <a:off x="3816288" y="2052934"/>
            <a:ext cx="3139213" cy="247808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61BEF0D-F0BB-DE4B-95CE-6DB70DBA9567}" type="datetimeFigureOut">
              <a:rPr lang="en-US" dirty="0"/>
              <a:pPr/>
              <a:t>1/24/2023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29371152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08001" y="457200"/>
            <a:ext cx="6447501" cy="990600"/>
          </a:xfrm>
        </p:spPr>
        <p:txBody>
          <a:bodyPr/>
          <a:lstStyle/>
          <a:p>
            <a:r>
              <a:rPr lang="en-US"/>
              <a:t>Click to edit Master title style</a:t>
            </a:r>
          </a:p>
        </p:txBody>
      </p:sp>
      <p:sp>
        <p:nvSpPr>
          <p:cNvPr id="3" name="Date Placeholder 2"/>
          <p:cNvSpPr>
            <a:spLocks noGrp="1"/>
          </p:cNvSpPr>
          <p:nvPr>
            <p:ph type="dt" sz="half" idx="10"/>
          </p:nvPr>
        </p:nvSpPr>
        <p:spPr/>
        <p:txBody>
          <a:bodyPr/>
          <a:lstStyle/>
          <a:p>
            <a:fld id="{B61BEF0D-F0BB-DE4B-95CE-6DB70DBA9567}" type="datetimeFigureOut">
              <a:rPr lang="en-US" dirty="0"/>
              <a:pPr/>
              <a:t>1/24/2023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4811091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1/24/2023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5982912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8001" y="1123953"/>
            <a:ext cx="2890896" cy="958850"/>
          </a:xfrm>
        </p:spPr>
        <p:txBody>
          <a:bodyPr anchor="b">
            <a:normAutofit/>
          </a:bodyPr>
          <a:lstStyle>
            <a:lvl1pPr>
              <a:defRPr sz="3556"/>
            </a:lvl1pPr>
          </a:lstStyle>
          <a:p>
            <a:r>
              <a:rPr lang="en-US"/>
              <a:t>Click to edit Master title style</a:t>
            </a:r>
          </a:p>
        </p:txBody>
      </p:sp>
      <p:sp>
        <p:nvSpPr>
          <p:cNvPr id="3" name="Content Placeholder 2"/>
          <p:cNvSpPr>
            <a:spLocks noGrp="1"/>
          </p:cNvSpPr>
          <p:nvPr>
            <p:ph idx="1"/>
          </p:nvPr>
        </p:nvSpPr>
        <p:spPr>
          <a:xfrm>
            <a:off x="3570346" y="386193"/>
            <a:ext cx="3385156" cy="41448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508001" y="2082802"/>
            <a:ext cx="2890896" cy="1938337"/>
          </a:xfrm>
        </p:spPr>
        <p:txBody>
          <a:bodyPr>
            <a:normAutofit/>
          </a:bodyPr>
          <a:lstStyle>
            <a:lvl1pPr marL="0" indent="0">
              <a:buNone/>
              <a:defRPr sz="2489"/>
            </a:lvl1pPr>
            <a:lvl2pPr marL="812567" indent="0">
              <a:buNone/>
              <a:defRPr sz="2489"/>
            </a:lvl2pPr>
            <a:lvl3pPr marL="1625133" indent="0">
              <a:buNone/>
              <a:defRPr sz="2133"/>
            </a:lvl3pPr>
            <a:lvl4pPr marL="2437700" indent="0">
              <a:buNone/>
              <a:defRPr sz="1778"/>
            </a:lvl4pPr>
            <a:lvl5pPr marL="3250265" indent="0">
              <a:buNone/>
              <a:defRPr sz="1778"/>
            </a:lvl5pPr>
            <a:lvl6pPr marL="4062831" indent="0">
              <a:buNone/>
              <a:defRPr sz="1778"/>
            </a:lvl6pPr>
            <a:lvl7pPr marL="4875398" indent="0">
              <a:buNone/>
              <a:defRPr sz="1778"/>
            </a:lvl7pPr>
            <a:lvl8pPr marL="5687964" indent="0">
              <a:buNone/>
              <a:defRPr sz="1778"/>
            </a:lvl8pPr>
            <a:lvl9pPr marL="6500531" indent="0">
              <a:buNone/>
              <a:defRPr sz="1778"/>
            </a:lvl9pPr>
          </a:lstStyle>
          <a:p>
            <a:pPr lvl="0"/>
            <a:r>
              <a:rPr lang="en-US"/>
              <a:t>Click to edit Master text styles</a:t>
            </a:r>
          </a:p>
        </p:txBody>
      </p:sp>
      <p:sp>
        <p:nvSpPr>
          <p:cNvPr id="5" name="Date Placeholder 4"/>
          <p:cNvSpPr>
            <a:spLocks noGrp="1"/>
          </p:cNvSpPr>
          <p:nvPr>
            <p:ph type="dt" sz="half" idx="10"/>
          </p:nvPr>
        </p:nvSpPr>
        <p:spPr/>
        <p:txBody>
          <a:bodyPr/>
          <a:lstStyle/>
          <a:p>
            <a:fld id="{42A54C80-263E-416B-A8E0-580EDEADCBDC}" type="datetimeFigureOut">
              <a:rPr lang="en-US" dirty="0"/>
              <a:t>1/24/2023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a:p>
        </p:txBody>
      </p:sp>
    </p:spTree>
    <p:extLst>
      <p:ext uri="{BB962C8B-B14F-4D97-AF65-F5344CB8AC3E}">
        <p14:creationId xmlns:p14="http://schemas.microsoft.com/office/powerpoint/2010/main" val="5657114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8001" y="3600450"/>
            <a:ext cx="6447500" cy="425054"/>
          </a:xfrm>
        </p:spPr>
        <p:txBody>
          <a:bodyPr anchor="b">
            <a:normAutofit/>
          </a:bodyPr>
          <a:lstStyle>
            <a:lvl1pPr algn="l">
              <a:defRPr sz="4267" b="0"/>
            </a:lvl1pPr>
          </a:lstStyle>
          <a:p>
            <a:r>
              <a:rPr lang="en-US"/>
              <a:t>Click to edit Master title style</a:t>
            </a:r>
          </a:p>
        </p:txBody>
      </p:sp>
      <p:sp>
        <p:nvSpPr>
          <p:cNvPr id="3" name="Picture Placeholder 2"/>
          <p:cNvSpPr>
            <a:spLocks noGrp="1" noChangeAspect="1"/>
          </p:cNvSpPr>
          <p:nvPr>
            <p:ph type="pic" idx="1"/>
          </p:nvPr>
        </p:nvSpPr>
        <p:spPr>
          <a:xfrm>
            <a:off x="508001" y="457200"/>
            <a:ext cx="6447501" cy="2884289"/>
          </a:xfrm>
        </p:spPr>
        <p:txBody>
          <a:bodyPr anchor="t">
            <a:normAutofit/>
          </a:bodyPr>
          <a:lstStyle>
            <a:lvl1pPr marL="0" indent="0" algn="ctr">
              <a:buNone/>
              <a:defRPr sz="2844"/>
            </a:lvl1pPr>
            <a:lvl2pPr marL="812810" indent="0">
              <a:buNone/>
              <a:defRPr sz="2844"/>
            </a:lvl2pPr>
            <a:lvl3pPr marL="1625620" indent="0">
              <a:buNone/>
              <a:defRPr sz="2844"/>
            </a:lvl3pPr>
            <a:lvl4pPr marL="2438430" indent="0">
              <a:buNone/>
              <a:defRPr sz="2844"/>
            </a:lvl4pPr>
            <a:lvl5pPr marL="3251241" indent="0">
              <a:buNone/>
              <a:defRPr sz="2844"/>
            </a:lvl5pPr>
            <a:lvl6pPr marL="4064051" indent="0">
              <a:buNone/>
              <a:defRPr sz="2844"/>
            </a:lvl6pPr>
            <a:lvl7pPr marL="4876861" indent="0">
              <a:buNone/>
              <a:defRPr sz="2844"/>
            </a:lvl7pPr>
            <a:lvl8pPr marL="5689671" indent="0">
              <a:buNone/>
              <a:defRPr sz="2844"/>
            </a:lvl8pPr>
            <a:lvl9pPr marL="6502481" indent="0">
              <a:buNone/>
              <a:defRPr sz="2844"/>
            </a:lvl9pPr>
          </a:lstStyle>
          <a:p>
            <a:endParaRPr lang="en-US"/>
          </a:p>
        </p:txBody>
      </p:sp>
      <p:sp>
        <p:nvSpPr>
          <p:cNvPr id="4" name="Text Placeholder 3"/>
          <p:cNvSpPr>
            <a:spLocks noGrp="1"/>
          </p:cNvSpPr>
          <p:nvPr>
            <p:ph type="body" sz="half" idx="2"/>
          </p:nvPr>
        </p:nvSpPr>
        <p:spPr>
          <a:xfrm>
            <a:off x="508001" y="4025504"/>
            <a:ext cx="6447500" cy="505518"/>
          </a:xfrm>
        </p:spPr>
        <p:txBody>
          <a:bodyPr>
            <a:normAutofit/>
          </a:bodyPr>
          <a:lstStyle>
            <a:lvl1pPr marL="0" indent="0">
              <a:buNone/>
              <a:defRPr sz="2133"/>
            </a:lvl1pPr>
            <a:lvl2pPr marL="812810" indent="0">
              <a:buNone/>
              <a:defRPr sz="2133"/>
            </a:lvl2pPr>
            <a:lvl3pPr marL="1625620" indent="0">
              <a:buNone/>
              <a:defRPr sz="1778"/>
            </a:lvl3pPr>
            <a:lvl4pPr marL="2438430" indent="0">
              <a:buNone/>
              <a:defRPr sz="1600"/>
            </a:lvl4pPr>
            <a:lvl5pPr marL="3251241" indent="0">
              <a:buNone/>
              <a:defRPr sz="1600"/>
            </a:lvl5pPr>
            <a:lvl6pPr marL="4064051" indent="0">
              <a:buNone/>
              <a:defRPr sz="1600"/>
            </a:lvl6pPr>
            <a:lvl7pPr marL="4876861" indent="0">
              <a:buNone/>
              <a:defRPr sz="1600"/>
            </a:lvl7pPr>
            <a:lvl8pPr marL="5689671" indent="0">
              <a:buNone/>
              <a:defRPr sz="1600"/>
            </a:lvl8pPr>
            <a:lvl9pPr marL="6502481" indent="0">
              <a:buNone/>
              <a:defRPr sz="1600"/>
            </a:lvl9pPr>
          </a:lstStyle>
          <a:p>
            <a:pPr lvl="0"/>
            <a:r>
              <a:rPr lang="en-US"/>
              <a:t>Click to edit Master text styles</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
        <p:nvSpPr>
          <p:cNvPr id="5" name="Date Placeholder 4"/>
          <p:cNvSpPr>
            <a:spLocks noGrp="1"/>
          </p:cNvSpPr>
          <p:nvPr>
            <p:ph type="dt" sz="half" idx="10"/>
          </p:nvPr>
        </p:nvSpPr>
        <p:spPr/>
        <p:txBody>
          <a:bodyPr/>
          <a:lstStyle/>
          <a:p>
            <a:fld id="{B61BEF0D-F0BB-DE4B-95CE-6DB70DBA9567}" type="datetimeFigureOut">
              <a:rPr lang="en-US" dirty="0"/>
              <a:pPr/>
              <a:t>1/24/2023</a:t>
            </a:fld>
            <a:endParaRPr lang="en-US"/>
          </a:p>
        </p:txBody>
      </p:sp>
    </p:spTree>
    <p:extLst>
      <p:ext uri="{BB962C8B-B14F-4D97-AF65-F5344CB8AC3E}">
        <p14:creationId xmlns:p14="http://schemas.microsoft.com/office/powerpoint/2010/main" val="23455995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6350"/>
            <a:ext cx="9144000" cy="5149850"/>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508001" y="457200"/>
            <a:ext cx="6447501" cy="990600"/>
          </a:xfrm>
          <a:prstGeom prst="rect">
            <a:avLst/>
          </a:prstGeom>
        </p:spPr>
        <p:txBody>
          <a:bodyPr vert="horz" lIns="91440" tIns="45720" rIns="91440" bIns="45720" rtlCol="0" anchor="t">
            <a:normAutofit/>
          </a:bodyPr>
          <a:lstStyle/>
          <a:p>
            <a:r>
              <a:rPr lang="en-US"/>
              <a:t>Click to edit Master title style</a:t>
            </a:r>
          </a:p>
        </p:txBody>
      </p:sp>
      <p:sp>
        <p:nvSpPr>
          <p:cNvPr id="3" name="Text Placeholder 2"/>
          <p:cNvSpPr>
            <a:spLocks noGrp="1"/>
          </p:cNvSpPr>
          <p:nvPr>
            <p:ph type="body" idx="1"/>
          </p:nvPr>
        </p:nvSpPr>
        <p:spPr>
          <a:xfrm>
            <a:off x="508001" y="1620442"/>
            <a:ext cx="6447501" cy="291058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5403850" y="4531022"/>
            <a:ext cx="683954" cy="273844"/>
          </a:xfrm>
          <a:prstGeom prst="rect">
            <a:avLst/>
          </a:prstGeom>
        </p:spPr>
        <p:txBody>
          <a:bodyPr vert="horz" lIns="91440" tIns="45720" rIns="91440" bIns="45720" rtlCol="0" anchor="ctr"/>
          <a:lstStyle>
            <a:lvl1pPr algn="r">
              <a:defRPr sz="1600">
                <a:solidFill>
                  <a:schemeClr val="tx1">
                    <a:tint val="75000"/>
                  </a:schemeClr>
                </a:solidFill>
              </a:defRPr>
            </a:lvl1pPr>
          </a:lstStyle>
          <a:p>
            <a:fld id="{B61BEF0D-F0BB-DE4B-95CE-6DB70DBA9567}" type="datetimeFigureOut">
              <a:rPr lang="en-US" dirty="0"/>
              <a:pPr/>
              <a:t>1/24/2023</a:t>
            </a:fld>
            <a:endParaRPr lang="en-US"/>
          </a:p>
        </p:txBody>
      </p:sp>
      <p:sp>
        <p:nvSpPr>
          <p:cNvPr id="5" name="Footer Placeholder 4"/>
          <p:cNvSpPr>
            <a:spLocks noGrp="1"/>
          </p:cNvSpPr>
          <p:nvPr>
            <p:ph type="ftr" sz="quarter" idx="3"/>
          </p:nvPr>
        </p:nvSpPr>
        <p:spPr>
          <a:xfrm>
            <a:off x="508001" y="4531022"/>
            <a:ext cx="4723209" cy="273844"/>
          </a:xfrm>
          <a:prstGeom prst="rect">
            <a:avLst/>
          </a:prstGeom>
        </p:spPr>
        <p:txBody>
          <a:bodyPr vert="horz" lIns="91440" tIns="45720" rIns="91440" bIns="45720" rtlCol="0" anchor="ctr"/>
          <a:lstStyle>
            <a:lvl1pPr algn="l">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42998" y="4531022"/>
            <a:ext cx="512504" cy="273844"/>
          </a:xfrm>
          <a:prstGeom prst="rect">
            <a:avLst/>
          </a:prstGeom>
        </p:spPr>
        <p:txBody>
          <a:bodyPr vert="horz" lIns="91440" tIns="45720" rIns="91440" bIns="45720" rtlCol="0" anchor="ctr"/>
          <a:lstStyle>
            <a:lvl1pPr algn="r">
              <a:defRPr sz="1600">
                <a:solidFill>
                  <a:schemeClr val="accent1"/>
                </a:solidFill>
              </a:defRPr>
            </a:lvl1pPr>
          </a:lstStyle>
          <a:p>
            <a:fld id="{D57F1E4F-1CFF-5643-939E-217C01CDF565}" type="slidenum">
              <a:rPr lang="en-US" dirty="0"/>
              <a:pPr/>
              <a:t>‹#›</a:t>
            </a:fld>
            <a:endParaRPr lang="en-US"/>
          </a:p>
        </p:txBody>
      </p:sp>
    </p:spTree>
    <p:extLst>
      <p:ext uri="{BB962C8B-B14F-4D97-AF65-F5344CB8AC3E}">
        <p14:creationId xmlns:p14="http://schemas.microsoft.com/office/powerpoint/2010/main" val="2797334570"/>
      </p:ext>
    </p:extLst>
  </p:cSld>
  <p:clrMap bg1="lt1" tx1="dk1" bg2="lt2" tx2="dk2" accent1="accent1" accent2="accent2" accent3="accent3" accent4="accent4" accent5="accent5" accent6="accent6" hlink="hlink" folHlink="folHlink"/>
  <p:sldLayoutIdLst>
    <p:sldLayoutId id="2147483718" r:id="rId1"/>
    <p:sldLayoutId id="2147483719" r:id="rId2"/>
    <p:sldLayoutId id="2147483720" r:id="rId3"/>
    <p:sldLayoutId id="2147483721" r:id="rId4"/>
    <p:sldLayoutId id="2147483722" r:id="rId5"/>
    <p:sldLayoutId id="2147483723" r:id="rId6"/>
    <p:sldLayoutId id="2147483724" r:id="rId7"/>
    <p:sldLayoutId id="2147483725" r:id="rId8"/>
    <p:sldLayoutId id="2147483726" r:id="rId9"/>
    <p:sldLayoutId id="2147483727" r:id="rId10"/>
    <p:sldLayoutId id="2147483728" r:id="rId11"/>
    <p:sldLayoutId id="2147483729" r:id="rId12"/>
    <p:sldLayoutId id="2147483730" r:id="rId13"/>
    <p:sldLayoutId id="2147483731" r:id="rId14"/>
    <p:sldLayoutId id="2147483732" r:id="rId15"/>
    <p:sldLayoutId id="2147483733" r:id="rId16"/>
    <p:sldLayoutId id="2147483734" r:id="rId17"/>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17.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5.xml"/><Relationship Id="rId1" Type="http://schemas.openxmlformats.org/officeDocument/2006/relationships/slideLayout" Target="../slideLayouts/slideLayout17.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7.xml"/><Relationship Id="rId5" Type="http://schemas.openxmlformats.org/officeDocument/2006/relationships/image" Target="../media/image25.png"/><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17.xml"/><Relationship Id="rId5" Type="http://schemas.openxmlformats.org/officeDocument/2006/relationships/image" Target="../media/image28.png"/><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png"/><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7.xml"/></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7.xml"/><Relationship Id="rId4" Type="http://schemas.openxmlformats.org/officeDocument/2006/relationships/image" Target="../media/image33.png"/></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7.xml"/></Relationships>
</file>

<file path=ppt/slides/_rels/slide2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6.png"/><Relationship Id="rId1" Type="http://schemas.openxmlformats.org/officeDocument/2006/relationships/slideLayout" Target="../slideLayouts/slideLayout17.xml"/><Relationship Id="rId4" Type="http://schemas.openxmlformats.org/officeDocument/2006/relationships/image" Target="../media/image37.png"/></Relationships>
</file>

<file path=ppt/slides/_rels/slide2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7.xml"/></Relationships>
</file>

<file path=ppt/slides/_rels/slide3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7.xml"/></Relationships>
</file>

<file path=ppt/slides/_rels/slide3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7.xml"/><Relationship Id="rId5" Type="http://schemas.openxmlformats.org/officeDocument/2006/relationships/image" Target="../media/image46.png"/><Relationship Id="rId4" Type="http://schemas.openxmlformats.org/officeDocument/2006/relationships/image" Target="../media/image45.png"/></Relationships>
</file>

<file path=ppt/slides/_rels/slide3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7.xml"/><Relationship Id="rId4" Type="http://schemas.openxmlformats.org/officeDocument/2006/relationships/image" Target="../media/image49.png"/></Relationships>
</file>

<file path=ppt/slides/_rels/slide3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1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17.xml"/><Relationship Id="rId4" Type="http://schemas.openxmlformats.org/officeDocument/2006/relationships/image" Target="../media/image54.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3"/>
        <p:cNvGrpSpPr/>
        <p:nvPr/>
      </p:nvGrpSpPr>
      <p:grpSpPr>
        <a:xfrm>
          <a:off x="0" y="0"/>
          <a:ext cx="0" cy="0"/>
          <a:chOff x="0" y="0"/>
          <a:chExt cx="0" cy="0"/>
        </a:xfrm>
      </p:grpSpPr>
      <p:pic>
        <p:nvPicPr>
          <p:cNvPr id="54" name="Google Shape;54;p13" descr="University of Connecticut - Wikipedia"/>
          <p:cNvPicPr preferRelativeResize="0"/>
          <p:nvPr/>
        </p:nvPicPr>
        <p:blipFill rotWithShape="1">
          <a:blip r:embed="rId3">
            <a:alphaModFix/>
          </a:blip>
          <a:srcRect/>
          <a:stretch/>
        </p:blipFill>
        <p:spPr>
          <a:xfrm>
            <a:off x="4139668" y="224097"/>
            <a:ext cx="864663" cy="864663"/>
          </a:xfrm>
          <a:prstGeom prst="rect">
            <a:avLst/>
          </a:prstGeom>
          <a:noFill/>
          <a:ln>
            <a:noFill/>
          </a:ln>
        </p:spPr>
      </p:pic>
      <p:sp>
        <p:nvSpPr>
          <p:cNvPr id="55" name="Google Shape;55;p13"/>
          <p:cNvSpPr txBox="1"/>
          <p:nvPr/>
        </p:nvSpPr>
        <p:spPr>
          <a:xfrm>
            <a:off x="2204924" y="1217105"/>
            <a:ext cx="4609344" cy="615523"/>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Arial"/>
                <a:ea typeface="Arial"/>
                <a:cs typeface="Arial"/>
                <a:sym typeface="Arial"/>
              </a:rPr>
              <a:t>School of Business</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Arial"/>
                <a:ea typeface="Arial"/>
                <a:cs typeface="Arial"/>
                <a:sym typeface="Arial"/>
              </a:rPr>
              <a:t>OPIM 5671 – Data Mining and Business Intelligence</a:t>
            </a:r>
            <a:endParaRPr sz="1400" b="0" i="0" u="none" strike="noStrike" cap="none">
              <a:solidFill>
                <a:srgbClr val="000000"/>
              </a:solidFill>
              <a:latin typeface="Arial"/>
              <a:ea typeface="Arial"/>
              <a:cs typeface="Arial"/>
              <a:sym typeface="Arial"/>
            </a:endParaRPr>
          </a:p>
        </p:txBody>
      </p:sp>
      <p:sp>
        <p:nvSpPr>
          <p:cNvPr id="56" name="Google Shape;56;p13"/>
          <p:cNvSpPr txBox="1"/>
          <p:nvPr/>
        </p:nvSpPr>
        <p:spPr>
          <a:xfrm>
            <a:off x="840162" y="2154013"/>
            <a:ext cx="7575300" cy="492412"/>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2800"/>
              <a:buFont typeface="Arial"/>
              <a:buNone/>
            </a:pPr>
            <a:r>
              <a:rPr lang="en-US" sz="2000">
                <a:solidFill>
                  <a:schemeClr val="dk1"/>
                </a:solidFill>
              </a:rPr>
              <a:t>Text Mining Project</a:t>
            </a:r>
            <a:endParaRPr sz="2000" i="0" strike="noStrike" cap="none">
              <a:solidFill>
                <a:schemeClr val="dk1"/>
              </a:solidFill>
              <a:latin typeface="Arial"/>
              <a:ea typeface="Arial"/>
              <a:cs typeface="Arial"/>
              <a:sym typeface="Arial"/>
            </a:endParaRPr>
          </a:p>
        </p:txBody>
      </p:sp>
      <p:sp>
        <p:nvSpPr>
          <p:cNvPr id="57" name="Google Shape;57;p13"/>
          <p:cNvSpPr txBox="1"/>
          <p:nvPr/>
        </p:nvSpPr>
        <p:spPr>
          <a:xfrm>
            <a:off x="207300" y="3857269"/>
            <a:ext cx="8729400" cy="830966"/>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Arial"/>
                <a:ea typeface="Arial"/>
                <a:cs typeface="Arial"/>
                <a:sym typeface="Arial"/>
              </a:rPr>
              <a:t>Group 3</a:t>
            </a:r>
            <a:endParaRPr sz="1400" b="1" i="0" u="none" strike="noStrike" cap="none">
              <a:solidFill>
                <a:schemeClr val="dk1"/>
              </a:solidFill>
              <a:latin typeface="Arial"/>
              <a:ea typeface="Arial"/>
              <a:cs typeface="Arial"/>
              <a:sym typeface="Arial"/>
            </a:endParaRPr>
          </a:p>
          <a:p>
            <a:pPr algn="ctr">
              <a:buSzPts val="1400"/>
            </a:pPr>
            <a:r>
              <a:rPr lang="en-US" sz="1400" b="1" i="0" u="none" strike="noStrike" cap="none">
                <a:solidFill>
                  <a:schemeClr val="dk1"/>
                </a:solidFill>
                <a:latin typeface="Arial"/>
                <a:ea typeface="Arial"/>
                <a:cs typeface="Arial"/>
                <a:sym typeface="Arial"/>
              </a:rPr>
              <a:t>Aniket Jana,</a:t>
            </a:r>
            <a:r>
              <a:rPr lang="en-US" b="1">
                <a:solidFill>
                  <a:schemeClr val="dk1"/>
                </a:solidFill>
              </a:rPr>
              <a:t> </a:t>
            </a:r>
            <a:r>
              <a:rPr lang="en-US" b="1" err="1">
                <a:solidFill>
                  <a:schemeClr val="dk1"/>
                </a:solidFill>
              </a:rPr>
              <a:t>Pratiksha</a:t>
            </a:r>
            <a:r>
              <a:rPr lang="en-US" b="1">
                <a:solidFill>
                  <a:schemeClr val="dk1"/>
                </a:solidFill>
              </a:rPr>
              <a:t> </a:t>
            </a:r>
            <a:r>
              <a:rPr lang="en-US" b="1" err="1">
                <a:solidFill>
                  <a:schemeClr val="dk1"/>
                </a:solidFill>
              </a:rPr>
              <a:t>Nimesh</a:t>
            </a:r>
            <a:r>
              <a:rPr lang="en-US" b="1">
                <a:solidFill>
                  <a:schemeClr val="dk1"/>
                </a:solidFill>
              </a:rPr>
              <a:t>,</a:t>
            </a:r>
            <a:r>
              <a:rPr lang="en-US" sz="1400" b="1" i="0" u="none" strike="noStrike" cap="none">
                <a:solidFill>
                  <a:schemeClr val="dk1"/>
                </a:solidFill>
                <a:latin typeface="Arial"/>
                <a:ea typeface="Arial"/>
                <a:cs typeface="Arial"/>
                <a:sym typeface="Arial"/>
              </a:rPr>
              <a:t> Kaman </a:t>
            </a:r>
            <a:r>
              <a:rPr lang="en-US" sz="1400" b="1" i="0" u="none" strike="noStrike" cap="none" err="1">
                <a:solidFill>
                  <a:schemeClr val="dk1"/>
                </a:solidFill>
                <a:latin typeface="Arial"/>
                <a:ea typeface="Arial"/>
                <a:cs typeface="Arial"/>
                <a:sym typeface="Arial"/>
              </a:rPr>
              <a:t>Dhami</a:t>
            </a:r>
            <a:r>
              <a:rPr lang="en-US" sz="1400" b="1" i="0" u="none" strike="noStrike" cap="none">
                <a:solidFill>
                  <a:schemeClr val="dk1"/>
                </a:solidFill>
                <a:latin typeface="Arial"/>
                <a:ea typeface="Arial"/>
                <a:cs typeface="Arial"/>
                <a:sym typeface="Arial"/>
              </a:rPr>
              <a:t>, Meghna Ashok</a:t>
            </a:r>
            <a:r>
              <a:rPr lang="en-US" b="1">
                <a:solidFill>
                  <a:schemeClr val="dk1"/>
                </a:solidFill>
              </a:rPr>
              <a:t>,</a:t>
            </a:r>
            <a:endParaRPr lang="en-US">
              <a:solidFill>
                <a:schemeClr val="dk1"/>
              </a:solidFill>
            </a:endParaRPr>
          </a:p>
          <a:p>
            <a:pPr algn="ctr">
              <a:buSzPts val="1400"/>
            </a:pPr>
            <a:r>
              <a:rPr lang="en-US" b="1">
                <a:solidFill>
                  <a:schemeClr val="dk1"/>
                </a:solidFill>
              </a:rPr>
              <a:t> </a:t>
            </a:r>
            <a:r>
              <a:rPr lang="en-US" b="1" err="1">
                <a:solidFill>
                  <a:schemeClr val="dk1"/>
                </a:solidFill>
              </a:rPr>
              <a:t>Haneesha</a:t>
            </a:r>
            <a:r>
              <a:rPr lang="en-US" b="1">
                <a:solidFill>
                  <a:schemeClr val="dk1"/>
                </a:solidFill>
              </a:rPr>
              <a:t> </a:t>
            </a:r>
            <a:r>
              <a:rPr lang="en-US" b="1" err="1">
                <a:solidFill>
                  <a:schemeClr val="dk1"/>
                </a:solidFill>
              </a:rPr>
              <a:t>Balireddy</a:t>
            </a:r>
            <a:r>
              <a:rPr lang="en-US" b="1">
                <a:solidFill>
                  <a:schemeClr val="dk1"/>
                </a:solidFill>
              </a:rPr>
              <a:t>, </a:t>
            </a:r>
            <a:r>
              <a:rPr lang="en-US" b="1" err="1">
                <a:solidFill>
                  <a:schemeClr val="dk1"/>
                </a:solidFill>
              </a:rPr>
              <a:t>Kushagra</a:t>
            </a:r>
            <a:r>
              <a:rPr lang="en-US" b="1">
                <a:solidFill>
                  <a:schemeClr val="dk1"/>
                </a:solidFill>
              </a:rPr>
              <a:t> Goyal </a:t>
            </a:r>
            <a:endParaRPr sz="1400" b="1" i="0" u="none" strike="noStrike" cap="none">
              <a:solidFill>
                <a:schemeClr val="dk1"/>
              </a:solidFill>
              <a:latin typeface="Arial"/>
              <a:ea typeface="Arial"/>
              <a:cs typeface="Arial"/>
            </a:endParaRPr>
          </a:p>
        </p:txBody>
      </p:sp>
      <p:sp>
        <p:nvSpPr>
          <p:cNvPr id="6" name="Google Shape;56;p13">
            <a:extLst>
              <a:ext uri="{FF2B5EF4-FFF2-40B4-BE49-F238E27FC236}">
                <a16:creationId xmlns:a16="http://schemas.microsoft.com/office/drawing/2014/main" id="{08ACDA38-2D2A-20DC-C51B-9CF0BE1729AE}"/>
              </a:ext>
            </a:extLst>
          </p:cNvPr>
          <p:cNvSpPr txBox="1"/>
          <p:nvPr/>
        </p:nvSpPr>
        <p:spPr>
          <a:xfrm>
            <a:off x="784349" y="2809576"/>
            <a:ext cx="7575300" cy="1046410"/>
          </a:xfrm>
          <a:prstGeom prst="rect">
            <a:avLst/>
          </a:prstGeom>
          <a:noFill/>
          <a:ln>
            <a:noFill/>
          </a:ln>
        </p:spPr>
        <p:txBody>
          <a:bodyPr spcFirstLastPara="1" wrap="square" lIns="91425" tIns="91425" rIns="91425" bIns="91425" anchor="t" anchorCtr="0">
            <a:spAutoFit/>
          </a:bodyPr>
          <a:lstStyle/>
          <a:p>
            <a:pPr algn="ctr">
              <a:buSzPts val="2800"/>
            </a:pPr>
            <a:r>
              <a:rPr lang="en-US" sz="2800" b="1" i="0" u="sng" strike="noStrike" cap="none">
                <a:solidFill>
                  <a:schemeClr val="dk1"/>
                </a:solidFill>
                <a:latin typeface="Arial"/>
                <a:ea typeface="Arial"/>
                <a:cs typeface="Arial"/>
                <a:sym typeface="Arial"/>
              </a:rPr>
              <a:t>Glassdoor </a:t>
            </a:r>
            <a:r>
              <a:rPr lang="en-US" sz="2800" b="1" u="sng">
                <a:solidFill>
                  <a:schemeClr val="dk1"/>
                </a:solidFill>
              </a:rPr>
              <a:t>Employee</a:t>
            </a:r>
            <a:r>
              <a:rPr lang="en-US" sz="2800" b="1" i="0" u="sng" strike="noStrike" cap="none">
                <a:solidFill>
                  <a:schemeClr val="dk1"/>
                </a:solidFill>
                <a:latin typeface="Arial"/>
                <a:ea typeface="Arial"/>
                <a:cs typeface="Arial"/>
                <a:sym typeface="Arial"/>
              </a:rPr>
              <a:t> </a:t>
            </a:r>
            <a:r>
              <a:rPr lang="en-US" sz="2800" b="1" u="sng">
                <a:solidFill>
                  <a:schemeClr val="dk1"/>
                </a:solidFill>
              </a:rPr>
              <a:t>Reviews</a:t>
            </a:r>
            <a:br>
              <a:rPr lang="en-US" sz="2800" b="1" u="sng">
                <a:solidFill>
                  <a:schemeClr val="dk1"/>
                </a:solidFill>
              </a:rPr>
            </a:br>
            <a:r>
              <a:rPr lang="en-US" sz="2800" b="1" u="sng">
                <a:solidFill>
                  <a:schemeClr val="dk1"/>
                </a:solidFill>
              </a:rPr>
              <a:t>Sentiment Analysis</a:t>
            </a:r>
            <a:endParaRPr lang="en-US" sz="2800" b="1" i="0" u="sng" strike="noStrike" cap="none">
              <a:solidFill>
                <a:schemeClr val="dk1"/>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1D7505-386C-9C4A-4AB9-3F4AA9FF3516}"/>
              </a:ext>
            </a:extLst>
          </p:cNvPr>
          <p:cNvSpPr>
            <a:spLocks noGrp="1"/>
          </p:cNvSpPr>
          <p:nvPr>
            <p:ph type="title"/>
          </p:nvPr>
        </p:nvSpPr>
        <p:spPr>
          <a:xfrm>
            <a:off x="3247" y="223594"/>
            <a:ext cx="9142309" cy="994771"/>
          </a:xfrm>
        </p:spPr>
        <p:txBody>
          <a:bodyPr/>
          <a:lstStyle/>
          <a:p>
            <a:pPr algn="ctr"/>
            <a:r>
              <a:rPr lang="en-US">
                <a:solidFill>
                  <a:schemeClr val="tx1"/>
                </a:solidFill>
              </a:rPr>
              <a:t>Amazon- Word Cloud</a:t>
            </a:r>
            <a:endParaRPr lang="en-US"/>
          </a:p>
        </p:txBody>
      </p:sp>
      <p:pic>
        <p:nvPicPr>
          <p:cNvPr id="3" name="Picture 3" descr="Text&#10;&#10;Description automatically generated">
            <a:extLst>
              <a:ext uri="{FF2B5EF4-FFF2-40B4-BE49-F238E27FC236}">
                <a16:creationId xmlns:a16="http://schemas.microsoft.com/office/drawing/2014/main" id="{55DA6D4A-41DB-5B33-9DBA-29E592C39797}"/>
              </a:ext>
            </a:extLst>
          </p:cNvPr>
          <p:cNvPicPr>
            <a:picLocks noChangeAspect="1"/>
          </p:cNvPicPr>
          <p:nvPr/>
        </p:nvPicPr>
        <p:blipFill>
          <a:blip r:embed="rId2"/>
          <a:stretch>
            <a:fillRect/>
          </a:stretch>
        </p:blipFill>
        <p:spPr>
          <a:xfrm>
            <a:off x="1353634" y="1129395"/>
            <a:ext cx="6104164" cy="3563610"/>
          </a:xfrm>
          <a:prstGeom prst="rect">
            <a:avLst/>
          </a:prstGeom>
        </p:spPr>
      </p:pic>
    </p:spTree>
    <p:extLst>
      <p:ext uri="{BB962C8B-B14F-4D97-AF65-F5344CB8AC3E}">
        <p14:creationId xmlns:p14="http://schemas.microsoft.com/office/powerpoint/2010/main" val="28097531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1D7505-386C-9C4A-4AB9-3F4AA9FF3516}"/>
              </a:ext>
            </a:extLst>
          </p:cNvPr>
          <p:cNvSpPr>
            <a:spLocks noGrp="1"/>
          </p:cNvSpPr>
          <p:nvPr>
            <p:ph type="title"/>
          </p:nvPr>
        </p:nvSpPr>
        <p:spPr>
          <a:xfrm>
            <a:off x="3247" y="223594"/>
            <a:ext cx="9142309" cy="994771"/>
          </a:xfrm>
        </p:spPr>
        <p:txBody>
          <a:bodyPr/>
          <a:lstStyle/>
          <a:p>
            <a:pPr algn="ctr"/>
            <a:r>
              <a:rPr lang="en-US">
                <a:solidFill>
                  <a:schemeClr val="tx1"/>
                </a:solidFill>
              </a:rPr>
              <a:t>Microsoft- Word Cloud</a:t>
            </a:r>
          </a:p>
        </p:txBody>
      </p:sp>
      <p:pic>
        <p:nvPicPr>
          <p:cNvPr id="9" name="Picture 9" descr="Text&#10;&#10;Description automatically generated">
            <a:extLst>
              <a:ext uri="{FF2B5EF4-FFF2-40B4-BE49-F238E27FC236}">
                <a16:creationId xmlns:a16="http://schemas.microsoft.com/office/drawing/2014/main" id="{FAC0B3F2-CC83-1532-EF41-3D3BBA2B3EFD}"/>
              </a:ext>
            </a:extLst>
          </p:cNvPr>
          <p:cNvPicPr>
            <a:picLocks noGrp="1" noChangeAspect="1"/>
          </p:cNvPicPr>
          <p:nvPr>
            <p:ph sz="half" idx="1"/>
          </p:nvPr>
        </p:nvPicPr>
        <p:blipFill>
          <a:blip r:embed="rId2"/>
          <a:stretch>
            <a:fillRect/>
          </a:stretch>
        </p:blipFill>
        <p:spPr>
          <a:xfrm>
            <a:off x="1049060" y="1091336"/>
            <a:ext cx="6393920" cy="3669784"/>
          </a:xfrm>
        </p:spPr>
      </p:pic>
    </p:spTree>
    <p:extLst>
      <p:ext uri="{BB962C8B-B14F-4D97-AF65-F5344CB8AC3E}">
        <p14:creationId xmlns:p14="http://schemas.microsoft.com/office/powerpoint/2010/main" val="23842254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1D7505-386C-9C4A-4AB9-3F4AA9FF3516}"/>
              </a:ext>
            </a:extLst>
          </p:cNvPr>
          <p:cNvSpPr>
            <a:spLocks noGrp="1"/>
          </p:cNvSpPr>
          <p:nvPr>
            <p:ph type="title"/>
          </p:nvPr>
        </p:nvSpPr>
        <p:spPr>
          <a:xfrm>
            <a:off x="3247" y="223594"/>
            <a:ext cx="9142309" cy="994771"/>
          </a:xfrm>
        </p:spPr>
        <p:txBody>
          <a:bodyPr/>
          <a:lstStyle/>
          <a:p>
            <a:pPr algn="ctr"/>
            <a:r>
              <a:rPr lang="en-US">
                <a:solidFill>
                  <a:schemeClr val="tx1"/>
                </a:solidFill>
              </a:rPr>
              <a:t>Microsoft- Word Cloud</a:t>
            </a:r>
          </a:p>
        </p:txBody>
      </p:sp>
      <p:pic>
        <p:nvPicPr>
          <p:cNvPr id="10" name="Picture 10" descr="Text&#10;&#10;Description automatically generated">
            <a:extLst>
              <a:ext uri="{FF2B5EF4-FFF2-40B4-BE49-F238E27FC236}">
                <a16:creationId xmlns:a16="http://schemas.microsoft.com/office/drawing/2014/main" id="{F98638B1-C8C0-8CB8-E720-3DF424AA94FB}"/>
              </a:ext>
            </a:extLst>
          </p:cNvPr>
          <p:cNvPicPr>
            <a:picLocks noGrp="1" noChangeAspect="1"/>
          </p:cNvPicPr>
          <p:nvPr>
            <p:ph sz="half" idx="2"/>
          </p:nvPr>
        </p:nvPicPr>
        <p:blipFill>
          <a:blip r:embed="rId2"/>
          <a:stretch>
            <a:fillRect/>
          </a:stretch>
        </p:blipFill>
        <p:spPr>
          <a:xfrm>
            <a:off x="1379837" y="1000162"/>
            <a:ext cx="6012989" cy="3747344"/>
          </a:xfrm>
        </p:spPr>
      </p:pic>
    </p:spTree>
    <p:extLst>
      <p:ext uri="{BB962C8B-B14F-4D97-AF65-F5344CB8AC3E}">
        <p14:creationId xmlns:p14="http://schemas.microsoft.com/office/powerpoint/2010/main" val="15383963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1"/>
        <p:cNvGrpSpPr/>
        <p:nvPr/>
      </p:nvGrpSpPr>
      <p:grpSpPr>
        <a:xfrm>
          <a:off x="0" y="0"/>
          <a:ext cx="0" cy="0"/>
          <a:chOff x="0" y="0"/>
          <a:chExt cx="0" cy="0"/>
        </a:xfrm>
      </p:grpSpPr>
      <p:sp>
        <p:nvSpPr>
          <p:cNvPr id="62" name="Google Shape;62;p14"/>
          <p:cNvSpPr txBox="1">
            <a:spLocks noGrp="1"/>
          </p:cNvSpPr>
          <p:nvPr>
            <p:ph type="title"/>
          </p:nvPr>
        </p:nvSpPr>
        <p:spPr>
          <a:xfrm>
            <a:off x="236060" y="227231"/>
            <a:ext cx="8520600" cy="572700"/>
          </a:xfrm>
          <a:prstGeom prst="rect">
            <a:avLst/>
          </a:prstGeom>
          <a:noFill/>
          <a:ln>
            <a:noFill/>
          </a:ln>
        </p:spPr>
        <p:txBody>
          <a:bodyPr spcFirstLastPara="1" wrap="square" lIns="91425" tIns="91425" rIns="91425" bIns="91425" anchor="t" anchorCtr="0">
            <a:noAutofit/>
          </a:bodyPr>
          <a:lstStyle/>
          <a:p>
            <a:pPr marL="0" lvl="0" indent="0" rtl="0">
              <a:lnSpc>
                <a:spcPct val="100000"/>
              </a:lnSpc>
              <a:spcBef>
                <a:spcPts val="0"/>
              </a:spcBef>
              <a:spcAft>
                <a:spcPts val="0"/>
              </a:spcAft>
              <a:buSzPct val="111111"/>
              <a:buNone/>
            </a:pPr>
            <a:r>
              <a:rPr lang="en-US">
                <a:solidFill>
                  <a:schemeClr val="tx1"/>
                </a:solidFill>
                <a:cs typeface="Arial" panose="020B0604020202020204" pitchFamily="34" charset="0"/>
              </a:rPr>
              <a:t>Modeling: Amazon reviews</a:t>
            </a:r>
          </a:p>
        </p:txBody>
      </p:sp>
      <p:pic>
        <p:nvPicPr>
          <p:cNvPr id="3" name="Picture 2">
            <a:extLst>
              <a:ext uri="{FF2B5EF4-FFF2-40B4-BE49-F238E27FC236}">
                <a16:creationId xmlns:a16="http://schemas.microsoft.com/office/drawing/2014/main" id="{FFE5B2BF-42F2-4CA3-8CB3-7DA6B025B88E}"/>
              </a:ext>
            </a:extLst>
          </p:cNvPr>
          <p:cNvPicPr>
            <a:picLocks noChangeAspect="1"/>
          </p:cNvPicPr>
          <p:nvPr/>
        </p:nvPicPr>
        <p:blipFill>
          <a:blip r:embed="rId3"/>
          <a:stretch>
            <a:fillRect/>
          </a:stretch>
        </p:blipFill>
        <p:spPr>
          <a:xfrm>
            <a:off x="69157" y="906053"/>
            <a:ext cx="8452436" cy="3846552"/>
          </a:xfrm>
          <a:prstGeom prst="rect">
            <a:avLst/>
          </a:prstGeom>
        </p:spPr>
      </p:pic>
      <p:pic>
        <p:nvPicPr>
          <p:cNvPr id="9" name="Picture 8">
            <a:extLst>
              <a:ext uri="{FF2B5EF4-FFF2-40B4-BE49-F238E27FC236}">
                <a16:creationId xmlns:a16="http://schemas.microsoft.com/office/drawing/2014/main" id="{160A95BE-68D3-4070-A3D1-5AB0E1D2BBAD}"/>
              </a:ext>
            </a:extLst>
          </p:cNvPr>
          <p:cNvPicPr>
            <a:picLocks noChangeAspect="1"/>
          </p:cNvPicPr>
          <p:nvPr/>
        </p:nvPicPr>
        <p:blipFill>
          <a:blip r:embed="rId4"/>
          <a:stretch>
            <a:fillRect/>
          </a:stretch>
        </p:blipFill>
        <p:spPr>
          <a:xfrm>
            <a:off x="478225" y="2193576"/>
            <a:ext cx="4391638" cy="1924319"/>
          </a:xfrm>
          <a:prstGeom prst="rect">
            <a:avLst/>
          </a:prstGeom>
        </p:spPr>
      </p:pic>
    </p:spTree>
    <p:extLst>
      <p:ext uri="{BB962C8B-B14F-4D97-AF65-F5344CB8AC3E}">
        <p14:creationId xmlns:p14="http://schemas.microsoft.com/office/powerpoint/2010/main" val="38885718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1"/>
        <p:cNvGrpSpPr/>
        <p:nvPr/>
      </p:nvGrpSpPr>
      <p:grpSpPr>
        <a:xfrm>
          <a:off x="0" y="0"/>
          <a:ext cx="0" cy="0"/>
          <a:chOff x="0" y="0"/>
          <a:chExt cx="0" cy="0"/>
        </a:xfrm>
      </p:grpSpPr>
      <p:pic>
        <p:nvPicPr>
          <p:cNvPr id="2" name="Picture 1">
            <a:extLst>
              <a:ext uri="{FF2B5EF4-FFF2-40B4-BE49-F238E27FC236}">
                <a16:creationId xmlns:a16="http://schemas.microsoft.com/office/drawing/2014/main" id="{9B56E632-9CE9-4F8E-AECD-BC34BA964EC9}"/>
              </a:ext>
            </a:extLst>
          </p:cNvPr>
          <p:cNvPicPr>
            <a:picLocks noChangeAspect="1"/>
          </p:cNvPicPr>
          <p:nvPr/>
        </p:nvPicPr>
        <p:blipFill>
          <a:blip r:embed="rId3"/>
          <a:stretch>
            <a:fillRect/>
          </a:stretch>
        </p:blipFill>
        <p:spPr>
          <a:xfrm>
            <a:off x="91176" y="577094"/>
            <a:ext cx="8638917" cy="1574435"/>
          </a:xfrm>
          <a:prstGeom prst="rect">
            <a:avLst/>
          </a:prstGeom>
        </p:spPr>
      </p:pic>
      <p:sp>
        <p:nvSpPr>
          <p:cNvPr id="8" name="TextBox 7">
            <a:extLst>
              <a:ext uri="{FF2B5EF4-FFF2-40B4-BE49-F238E27FC236}">
                <a16:creationId xmlns:a16="http://schemas.microsoft.com/office/drawing/2014/main" id="{0D8C2AB8-7AB4-444E-B1AF-DCB502531D41}"/>
              </a:ext>
            </a:extLst>
          </p:cNvPr>
          <p:cNvSpPr txBox="1"/>
          <p:nvPr/>
        </p:nvSpPr>
        <p:spPr>
          <a:xfrm>
            <a:off x="0" y="-68987"/>
            <a:ext cx="4956201" cy="646331"/>
          </a:xfrm>
          <a:prstGeom prst="rect">
            <a:avLst/>
          </a:prstGeom>
          <a:noFill/>
        </p:spPr>
        <p:txBody>
          <a:bodyPr wrap="square" rtlCol="0">
            <a:spAutoFit/>
          </a:bodyPr>
          <a:lstStyle/>
          <a:p>
            <a:r>
              <a:rPr lang="en-US" sz="3600">
                <a:latin typeface="+mj-lt"/>
              </a:rPr>
              <a:t>Model Statistics ROC </a:t>
            </a:r>
          </a:p>
        </p:txBody>
      </p:sp>
      <p:pic>
        <p:nvPicPr>
          <p:cNvPr id="5" name="Picture 4">
            <a:extLst>
              <a:ext uri="{FF2B5EF4-FFF2-40B4-BE49-F238E27FC236}">
                <a16:creationId xmlns:a16="http://schemas.microsoft.com/office/drawing/2014/main" id="{AC82BD10-D7E5-40A1-97A8-7080310C5458}"/>
              </a:ext>
            </a:extLst>
          </p:cNvPr>
          <p:cNvPicPr>
            <a:picLocks noChangeAspect="1"/>
          </p:cNvPicPr>
          <p:nvPr/>
        </p:nvPicPr>
        <p:blipFill>
          <a:blip r:embed="rId4"/>
          <a:stretch>
            <a:fillRect/>
          </a:stretch>
        </p:blipFill>
        <p:spPr>
          <a:xfrm>
            <a:off x="1029660" y="2151529"/>
            <a:ext cx="6469957" cy="2961066"/>
          </a:xfrm>
          <a:prstGeom prst="rect">
            <a:avLst/>
          </a:prstGeom>
        </p:spPr>
      </p:pic>
    </p:spTree>
    <p:extLst>
      <p:ext uri="{BB962C8B-B14F-4D97-AF65-F5344CB8AC3E}">
        <p14:creationId xmlns:p14="http://schemas.microsoft.com/office/powerpoint/2010/main" val="4060589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1"/>
        <p:cNvGrpSpPr/>
        <p:nvPr/>
      </p:nvGrpSpPr>
      <p:grpSpPr>
        <a:xfrm>
          <a:off x="0" y="0"/>
          <a:ext cx="0" cy="0"/>
          <a:chOff x="0" y="0"/>
          <a:chExt cx="0" cy="0"/>
        </a:xfrm>
      </p:grpSpPr>
      <p:sp>
        <p:nvSpPr>
          <p:cNvPr id="8" name="TextBox 7">
            <a:extLst>
              <a:ext uri="{FF2B5EF4-FFF2-40B4-BE49-F238E27FC236}">
                <a16:creationId xmlns:a16="http://schemas.microsoft.com/office/drawing/2014/main" id="{0D8C2AB8-7AB4-444E-B1AF-DCB502531D41}"/>
              </a:ext>
            </a:extLst>
          </p:cNvPr>
          <p:cNvSpPr txBox="1"/>
          <p:nvPr/>
        </p:nvSpPr>
        <p:spPr>
          <a:xfrm>
            <a:off x="0" y="23221"/>
            <a:ext cx="4956201" cy="646331"/>
          </a:xfrm>
          <a:prstGeom prst="rect">
            <a:avLst/>
          </a:prstGeom>
          <a:noFill/>
        </p:spPr>
        <p:txBody>
          <a:bodyPr wrap="square" rtlCol="0">
            <a:spAutoFit/>
          </a:bodyPr>
          <a:lstStyle/>
          <a:p>
            <a:r>
              <a:rPr lang="en-US" sz="3600">
                <a:latin typeface="+mj-lt"/>
              </a:rPr>
              <a:t>Confusion Matrix </a:t>
            </a:r>
          </a:p>
        </p:txBody>
      </p:sp>
      <p:pic>
        <p:nvPicPr>
          <p:cNvPr id="4" name="Picture 3">
            <a:extLst>
              <a:ext uri="{FF2B5EF4-FFF2-40B4-BE49-F238E27FC236}">
                <a16:creationId xmlns:a16="http://schemas.microsoft.com/office/drawing/2014/main" id="{B6D362EC-2EF7-4E06-ABD0-B6AEE76B38F9}"/>
              </a:ext>
            </a:extLst>
          </p:cNvPr>
          <p:cNvPicPr>
            <a:picLocks noChangeAspect="1"/>
          </p:cNvPicPr>
          <p:nvPr/>
        </p:nvPicPr>
        <p:blipFill>
          <a:blip r:embed="rId3"/>
          <a:stretch>
            <a:fillRect/>
          </a:stretch>
        </p:blipFill>
        <p:spPr>
          <a:xfrm>
            <a:off x="296864" y="1185728"/>
            <a:ext cx="8414953" cy="2439859"/>
          </a:xfrm>
          <a:prstGeom prst="rect">
            <a:avLst/>
          </a:prstGeom>
        </p:spPr>
      </p:pic>
    </p:spTree>
    <p:extLst>
      <p:ext uri="{BB962C8B-B14F-4D97-AF65-F5344CB8AC3E}">
        <p14:creationId xmlns:p14="http://schemas.microsoft.com/office/powerpoint/2010/main" val="18852408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013535-16F0-4E69-0118-73EABF0D070F}"/>
              </a:ext>
            </a:extLst>
          </p:cNvPr>
          <p:cNvSpPr>
            <a:spLocks noGrp="1"/>
          </p:cNvSpPr>
          <p:nvPr>
            <p:ph type="title"/>
          </p:nvPr>
        </p:nvSpPr>
        <p:spPr>
          <a:xfrm>
            <a:off x="-1265" y="84436"/>
            <a:ext cx="8520600" cy="572700"/>
          </a:xfrm>
        </p:spPr>
        <p:txBody>
          <a:bodyPr>
            <a:noAutofit/>
          </a:bodyPr>
          <a:lstStyle/>
          <a:p>
            <a:pPr algn="ctr"/>
            <a:r>
              <a:rPr lang="en-US" sz="4400"/>
              <a:t>Amazon Reviews Analysis</a:t>
            </a:r>
          </a:p>
        </p:txBody>
      </p:sp>
      <p:pic>
        <p:nvPicPr>
          <p:cNvPr id="4" name="Picture 4" descr="Diagram&#10;&#10;Description automatically generated">
            <a:extLst>
              <a:ext uri="{FF2B5EF4-FFF2-40B4-BE49-F238E27FC236}">
                <a16:creationId xmlns:a16="http://schemas.microsoft.com/office/drawing/2014/main" id="{9F0F0BFF-C9E1-AC60-7A4B-93B55232CF50}"/>
              </a:ext>
            </a:extLst>
          </p:cNvPr>
          <p:cNvPicPr>
            <a:picLocks noChangeAspect="1"/>
          </p:cNvPicPr>
          <p:nvPr/>
        </p:nvPicPr>
        <p:blipFill>
          <a:blip r:embed="rId3"/>
          <a:stretch>
            <a:fillRect/>
          </a:stretch>
        </p:blipFill>
        <p:spPr>
          <a:xfrm>
            <a:off x="827222" y="813661"/>
            <a:ext cx="6648450" cy="4191000"/>
          </a:xfrm>
          <a:prstGeom prst="rect">
            <a:avLst/>
          </a:prstGeom>
        </p:spPr>
      </p:pic>
    </p:spTree>
    <p:extLst>
      <p:ext uri="{BB962C8B-B14F-4D97-AF65-F5344CB8AC3E}">
        <p14:creationId xmlns:p14="http://schemas.microsoft.com/office/powerpoint/2010/main" val="1476478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214A97-A0D7-21FD-82CF-FCEC118FDFF2}"/>
              </a:ext>
            </a:extLst>
          </p:cNvPr>
          <p:cNvSpPr>
            <a:spLocks noGrp="1"/>
          </p:cNvSpPr>
          <p:nvPr>
            <p:ph type="title"/>
          </p:nvPr>
        </p:nvSpPr>
        <p:spPr>
          <a:xfrm>
            <a:off x="311700" y="587900"/>
            <a:ext cx="2186475" cy="572700"/>
          </a:xfrm>
        </p:spPr>
        <p:txBody>
          <a:bodyPr>
            <a:normAutofit fontScale="90000"/>
          </a:bodyPr>
          <a:lstStyle/>
          <a:p>
            <a:r>
              <a:rPr lang="en-US"/>
              <a:t>PROS</a:t>
            </a:r>
          </a:p>
        </p:txBody>
      </p:sp>
      <p:sp>
        <p:nvSpPr>
          <p:cNvPr id="5" name="TextBox 4">
            <a:extLst>
              <a:ext uri="{FF2B5EF4-FFF2-40B4-BE49-F238E27FC236}">
                <a16:creationId xmlns:a16="http://schemas.microsoft.com/office/drawing/2014/main" id="{368A612E-D38C-4686-E73F-BD62BC43ED3A}"/>
              </a:ext>
            </a:extLst>
          </p:cNvPr>
          <p:cNvSpPr txBox="1"/>
          <p:nvPr/>
        </p:nvSpPr>
        <p:spPr>
          <a:xfrm>
            <a:off x="3200400" y="2343150"/>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p>
        </p:txBody>
      </p:sp>
      <p:pic>
        <p:nvPicPr>
          <p:cNvPr id="7" name="Picture 7" descr="Text&#10;&#10;Description automatically generated">
            <a:extLst>
              <a:ext uri="{FF2B5EF4-FFF2-40B4-BE49-F238E27FC236}">
                <a16:creationId xmlns:a16="http://schemas.microsoft.com/office/drawing/2014/main" id="{A0C3E9EF-E447-F8B4-DCEF-DC6D99EAE21B}"/>
              </a:ext>
            </a:extLst>
          </p:cNvPr>
          <p:cNvPicPr>
            <a:picLocks noChangeAspect="1"/>
          </p:cNvPicPr>
          <p:nvPr/>
        </p:nvPicPr>
        <p:blipFill>
          <a:blip r:embed="rId2"/>
          <a:stretch>
            <a:fillRect/>
          </a:stretch>
        </p:blipFill>
        <p:spPr>
          <a:xfrm>
            <a:off x="188458" y="2344511"/>
            <a:ext cx="6848475" cy="2686050"/>
          </a:xfrm>
          <a:prstGeom prst="rect">
            <a:avLst/>
          </a:prstGeom>
        </p:spPr>
      </p:pic>
      <p:pic>
        <p:nvPicPr>
          <p:cNvPr id="8" name="Picture 8" descr="Graphical user interface, text, application, email&#10;&#10;Description automatically generated">
            <a:extLst>
              <a:ext uri="{FF2B5EF4-FFF2-40B4-BE49-F238E27FC236}">
                <a16:creationId xmlns:a16="http://schemas.microsoft.com/office/drawing/2014/main" id="{7C452294-3762-B0D0-D4FC-024AA7DEC9EA}"/>
              </a:ext>
            </a:extLst>
          </p:cNvPr>
          <p:cNvPicPr>
            <a:picLocks noChangeAspect="1"/>
          </p:cNvPicPr>
          <p:nvPr/>
        </p:nvPicPr>
        <p:blipFill>
          <a:blip r:embed="rId3"/>
          <a:stretch>
            <a:fillRect/>
          </a:stretch>
        </p:blipFill>
        <p:spPr>
          <a:xfrm>
            <a:off x="2748643" y="228600"/>
            <a:ext cx="6286500" cy="2686050"/>
          </a:xfrm>
          <a:prstGeom prst="rect">
            <a:avLst/>
          </a:prstGeom>
        </p:spPr>
      </p:pic>
    </p:spTree>
    <p:extLst>
      <p:ext uri="{BB962C8B-B14F-4D97-AF65-F5344CB8AC3E}">
        <p14:creationId xmlns:p14="http://schemas.microsoft.com/office/powerpoint/2010/main" val="32937282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Table 11">
            <a:extLst>
              <a:ext uri="{FF2B5EF4-FFF2-40B4-BE49-F238E27FC236}">
                <a16:creationId xmlns:a16="http://schemas.microsoft.com/office/drawing/2014/main" id="{376495B2-2C59-C177-92AC-696282F6BE5C}"/>
              </a:ext>
            </a:extLst>
          </p:cNvPr>
          <p:cNvGraphicFramePr>
            <a:graphicFrameLocks noGrp="1"/>
          </p:cNvGraphicFramePr>
          <p:nvPr>
            <p:extLst>
              <p:ext uri="{D42A27DB-BD31-4B8C-83A1-F6EECF244321}">
                <p14:modId xmlns:p14="http://schemas.microsoft.com/office/powerpoint/2010/main" val="2222689386"/>
              </p:ext>
            </p:extLst>
          </p:nvPr>
        </p:nvGraphicFramePr>
        <p:xfrm>
          <a:off x="156482" y="891267"/>
          <a:ext cx="8675122" cy="3679025"/>
        </p:xfrm>
        <a:graphic>
          <a:graphicData uri="http://schemas.openxmlformats.org/drawingml/2006/table">
            <a:tbl>
              <a:tblPr firstRow="1" bandRow="1">
                <a:tableStyleId>{0660B408-B3CF-4A94-85FC-2B1E0A45F4A2}</a:tableStyleId>
              </a:tblPr>
              <a:tblGrid>
                <a:gridCol w="2153330">
                  <a:extLst>
                    <a:ext uri="{9D8B030D-6E8A-4147-A177-3AD203B41FA5}">
                      <a16:colId xmlns:a16="http://schemas.microsoft.com/office/drawing/2014/main" val="3072627641"/>
                    </a:ext>
                  </a:extLst>
                </a:gridCol>
                <a:gridCol w="6521792">
                  <a:extLst>
                    <a:ext uri="{9D8B030D-6E8A-4147-A177-3AD203B41FA5}">
                      <a16:colId xmlns:a16="http://schemas.microsoft.com/office/drawing/2014/main" val="4028019090"/>
                    </a:ext>
                  </a:extLst>
                </a:gridCol>
              </a:tblGrid>
              <a:tr h="525575">
                <a:tc>
                  <a:txBody>
                    <a:bodyPr/>
                    <a:lstStyle/>
                    <a:p>
                      <a:pPr lvl="0" algn="l">
                        <a:lnSpc>
                          <a:spcPct val="100000"/>
                        </a:lnSpc>
                        <a:spcBef>
                          <a:spcPts val="0"/>
                        </a:spcBef>
                        <a:spcAft>
                          <a:spcPts val="0"/>
                        </a:spcAft>
                        <a:buNone/>
                      </a:pPr>
                      <a:r>
                        <a:rPr lang="en-US" sz="1800" b="1" i="0" u="none" strike="noStrike" noProof="0">
                          <a:latin typeface="Trebuchet MS"/>
                        </a:rPr>
                        <a:t>Cluster Theme</a:t>
                      </a:r>
                      <a:endParaRPr lang="en-US"/>
                    </a:p>
                  </a:txBody>
                  <a:tcPr/>
                </a:tc>
                <a:tc>
                  <a:txBody>
                    <a:bodyPr/>
                    <a:lstStyle/>
                    <a:p>
                      <a:pPr lvl="0" algn="l">
                        <a:lnSpc>
                          <a:spcPct val="100000"/>
                        </a:lnSpc>
                        <a:spcBef>
                          <a:spcPts val="0"/>
                        </a:spcBef>
                        <a:spcAft>
                          <a:spcPts val="0"/>
                        </a:spcAft>
                        <a:buNone/>
                      </a:pPr>
                      <a:r>
                        <a:rPr lang="en-US" sz="1800" b="1" i="0" u="none" strike="noStrike" noProof="0">
                          <a:latin typeface="Trebuchet MS"/>
                        </a:rPr>
                        <a:t>Descriptive Terms</a:t>
                      </a:r>
                      <a:endParaRPr lang="en-US"/>
                    </a:p>
                  </a:txBody>
                  <a:tcPr/>
                </a:tc>
                <a:extLst>
                  <a:ext uri="{0D108BD9-81ED-4DB2-BD59-A6C34878D82A}">
                    <a16:rowId xmlns:a16="http://schemas.microsoft.com/office/drawing/2014/main" val="4245600583"/>
                  </a:ext>
                </a:extLst>
              </a:tr>
              <a:tr h="525575">
                <a:tc>
                  <a:txBody>
                    <a:bodyPr/>
                    <a:lstStyle/>
                    <a:p>
                      <a:pPr lvl="0" algn="l">
                        <a:lnSpc>
                          <a:spcPct val="100000"/>
                        </a:lnSpc>
                        <a:spcBef>
                          <a:spcPts val="0"/>
                        </a:spcBef>
                        <a:spcAft>
                          <a:spcPts val="0"/>
                        </a:spcAft>
                        <a:buNone/>
                      </a:pPr>
                      <a:r>
                        <a:rPr lang="en-US" sz="1000" b="0" i="0" u="none" strike="noStrike" noProof="0">
                          <a:latin typeface="Trebuchet MS"/>
                        </a:rPr>
                        <a:t>Benefits</a:t>
                      </a:r>
                      <a:endParaRPr lang="en-US" sz="1000"/>
                    </a:p>
                  </a:txBody>
                  <a:tcPr/>
                </a:tc>
                <a:tc>
                  <a:txBody>
                    <a:bodyPr/>
                    <a:lstStyle/>
                    <a:p>
                      <a:pPr lvl="0" algn="l">
                        <a:lnSpc>
                          <a:spcPct val="100000"/>
                        </a:lnSpc>
                        <a:spcBef>
                          <a:spcPts val="0"/>
                        </a:spcBef>
                        <a:spcAft>
                          <a:spcPts val="0"/>
                        </a:spcAft>
                        <a:buNone/>
                      </a:pPr>
                      <a:r>
                        <a:rPr lang="en-US" sz="900" b="0" i="0" u="none" strike="noStrike" noProof="0">
                          <a:latin typeface="Cambria"/>
                        </a:rPr>
                        <a:t>stock  +option  +'stock option'  +price  +vest  +bonus  401k  +benefit  +year  +'great benefit'  health  +insurance  +compensation  dental  +discount</a:t>
                      </a:r>
                      <a:endParaRPr lang="en-US" sz="900">
                        <a:latin typeface="Cambria"/>
                      </a:endParaRPr>
                    </a:p>
                  </a:txBody>
                  <a:tcPr/>
                </a:tc>
                <a:extLst>
                  <a:ext uri="{0D108BD9-81ED-4DB2-BD59-A6C34878D82A}">
                    <a16:rowId xmlns:a16="http://schemas.microsoft.com/office/drawing/2014/main" val="877252563"/>
                  </a:ext>
                </a:extLst>
              </a:tr>
              <a:tr h="525575">
                <a:tc>
                  <a:txBody>
                    <a:bodyPr/>
                    <a:lstStyle/>
                    <a:p>
                      <a:pPr lvl="0" algn="l">
                        <a:lnSpc>
                          <a:spcPct val="100000"/>
                        </a:lnSpc>
                        <a:spcBef>
                          <a:spcPts val="0"/>
                        </a:spcBef>
                        <a:spcAft>
                          <a:spcPts val="0"/>
                        </a:spcAft>
                        <a:buNone/>
                      </a:pPr>
                      <a:r>
                        <a:rPr lang="en-US" sz="1000" b="0" i="0" u="none" strike="noStrike" noProof="0">
                          <a:latin typeface="Trebuchet MS"/>
                        </a:rPr>
                        <a:t>No dress code</a:t>
                      </a:r>
                      <a:endParaRPr lang="en-US" sz="1000"/>
                    </a:p>
                  </a:txBody>
                  <a:tcPr/>
                </a:tc>
                <a:tc>
                  <a:txBody>
                    <a:bodyPr/>
                    <a:lstStyle/>
                    <a:p>
                      <a:pPr lvl="0" algn="l">
                        <a:lnSpc>
                          <a:spcPct val="100000"/>
                        </a:lnSpc>
                        <a:spcBef>
                          <a:spcPts val="0"/>
                        </a:spcBef>
                        <a:spcAft>
                          <a:spcPts val="0"/>
                        </a:spcAft>
                        <a:buNone/>
                      </a:pPr>
                      <a:r>
                        <a:rPr lang="en-US" sz="900" b="0" i="0" u="none" strike="noStrike" noProof="0">
                          <a:latin typeface="Cambria"/>
                        </a:rPr>
                        <a:t>+code  dress  +'dress code'  +'no dress code'  casual  'casual dress code'  +cab  'work culture'  +policy  free  +culture  +friendly  +facility  'friendly environment'  +environment</a:t>
                      </a:r>
                      <a:endParaRPr lang="en-US" sz="900">
                        <a:latin typeface="Cambria"/>
                      </a:endParaRPr>
                    </a:p>
                  </a:txBody>
                  <a:tcPr/>
                </a:tc>
                <a:extLst>
                  <a:ext uri="{0D108BD9-81ED-4DB2-BD59-A6C34878D82A}">
                    <a16:rowId xmlns:a16="http://schemas.microsoft.com/office/drawing/2014/main" val="3006710291"/>
                  </a:ext>
                </a:extLst>
              </a:tr>
              <a:tr h="525575">
                <a:tc>
                  <a:txBody>
                    <a:bodyPr/>
                    <a:lstStyle/>
                    <a:p>
                      <a:pPr lvl="0" algn="l">
                        <a:lnSpc>
                          <a:spcPct val="100000"/>
                        </a:lnSpc>
                        <a:spcBef>
                          <a:spcPts val="0"/>
                        </a:spcBef>
                        <a:spcAft>
                          <a:spcPts val="0"/>
                        </a:spcAft>
                        <a:buNone/>
                      </a:pPr>
                      <a:r>
                        <a:rPr lang="en-US" sz="1000" b="0" i="0" u="none" strike="noStrike" noProof="0">
                          <a:latin typeface="Trebuchet MS"/>
                        </a:rPr>
                        <a:t>Fast pace/Innovation</a:t>
                      </a:r>
                      <a:endParaRPr lang="en-US" sz="1000"/>
                    </a:p>
                  </a:txBody>
                  <a:tcPr/>
                </a:tc>
                <a:tc>
                  <a:txBody>
                    <a:bodyPr/>
                    <a:lstStyle/>
                    <a:p>
                      <a:pPr lvl="0" algn="l">
                        <a:lnSpc>
                          <a:spcPct val="100000"/>
                        </a:lnSpc>
                        <a:spcBef>
                          <a:spcPts val="0"/>
                        </a:spcBef>
                        <a:spcAft>
                          <a:spcPts val="0"/>
                        </a:spcAft>
                        <a:buNone/>
                      </a:pPr>
                      <a:r>
                        <a:rPr lang="en-US" sz="900" b="0" i="0" u="none" strike="noStrike" noProof="0">
                          <a:latin typeface="Cambria"/>
                        </a:rPr>
                        <a:t>+fast  paced  +environment  +pace  'fast paced environment'  +'fast pace'  +grow  fast  +challenge  +'work environment'  +opportunity  innovative  +learning  +impact  +growth  +innovation</a:t>
                      </a:r>
                      <a:endParaRPr lang="en-US" sz="900">
                        <a:latin typeface="Cambria"/>
                      </a:endParaRPr>
                    </a:p>
                  </a:txBody>
                  <a:tcPr/>
                </a:tc>
                <a:extLst>
                  <a:ext uri="{0D108BD9-81ED-4DB2-BD59-A6C34878D82A}">
                    <a16:rowId xmlns:a16="http://schemas.microsoft.com/office/drawing/2014/main" val="4192029809"/>
                  </a:ext>
                </a:extLst>
              </a:tr>
              <a:tr h="525575">
                <a:tc>
                  <a:txBody>
                    <a:bodyPr/>
                    <a:lstStyle/>
                    <a:p>
                      <a:pPr lvl="0" algn="l">
                        <a:lnSpc>
                          <a:spcPct val="100000"/>
                        </a:lnSpc>
                        <a:spcBef>
                          <a:spcPts val="0"/>
                        </a:spcBef>
                        <a:spcAft>
                          <a:spcPts val="0"/>
                        </a:spcAft>
                        <a:buNone/>
                      </a:pPr>
                      <a:r>
                        <a:rPr lang="en-US" sz="1000" b="0" i="0" u="none" strike="noStrike" noProof="0">
                          <a:latin typeface="Trebuchet MS"/>
                        </a:rPr>
                        <a:t>Customer focus/obsession</a:t>
                      </a:r>
                      <a:endParaRPr lang="en-US" sz="1000" err="1"/>
                    </a:p>
                  </a:txBody>
                  <a:tcPr/>
                </a:tc>
                <a:tc>
                  <a:txBody>
                    <a:bodyPr/>
                    <a:lstStyle/>
                    <a:p>
                      <a:pPr lvl="0" algn="l">
                        <a:lnSpc>
                          <a:spcPct val="100000"/>
                        </a:lnSpc>
                        <a:spcBef>
                          <a:spcPts val="0"/>
                        </a:spcBef>
                        <a:spcAft>
                          <a:spcPts val="0"/>
                        </a:spcAft>
                        <a:buNone/>
                      </a:pPr>
                      <a:r>
                        <a:rPr lang="en-US" sz="900" b="0" i="0" u="none" strike="noStrike" noProof="0">
                          <a:latin typeface="Cambria"/>
                        </a:rPr>
                        <a:t>+customer  +focus  obsession  +service  centric  +impact  'customer obsession'  +obsess  +company  +strong  +product  +value  +business  +care  +smart</a:t>
                      </a:r>
                      <a:endParaRPr lang="en-US" sz="900">
                        <a:latin typeface="Cambria"/>
                      </a:endParaRPr>
                    </a:p>
                  </a:txBody>
                  <a:tcPr/>
                </a:tc>
                <a:extLst>
                  <a:ext uri="{0D108BD9-81ED-4DB2-BD59-A6C34878D82A}">
                    <a16:rowId xmlns:a16="http://schemas.microsoft.com/office/drawing/2014/main" val="1580478345"/>
                  </a:ext>
                </a:extLst>
              </a:tr>
              <a:tr h="525575">
                <a:tc>
                  <a:txBody>
                    <a:bodyPr/>
                    <a:lstStyle/>
                    <a:p>
                      <a:pPr lvl="0" algn="l">
                        <a:lnSpc>
                          <a:spcPct val="100000"/>
                        </a:lnSpc>
                        <a:spcBef>
                          <a:spcPts val="0"/>
                        </a:spcBef>
                        <a:spcAft>
                          <a:spcPts val="0"/>
                        </a:spcAft>
                        <a:buNone/>
                      </a:pPr>
                      <a:r>
                        <a:rPr lang="en-US" sz="1000" b="0" i="0" u="none" strike="noStrike" noProof="0">
                          <a:latin typeface="Trebuchet MS"/>
                        </a:rPr>
                        <a:t>Team +Leadership</a:t>
                      </a:r>
                      <a:endParaRPr lang="en-US" sz="1000"/>
                    </a:p>
                  </a:txBody>
                  <a:tcPr/>
                </a:tc>
                <a:tc>
                  <a:txBody>
                    <a:bodyPr/>
                    <a:lstStyle/>
                    <a:p>
                      <a:pPr lvl="0" algn="l">
                        <a:lnSpc>
                          <a:spcPct val="100000"/>
                        </a:lnSpc>
                        <a:spcBef>
                          <a:spcPts val="0"/>
                        </a:spcBef>
                        <a:spcAft>
                          <a:spcPts val="0"/>
                        </a:spcAft>
                        <a:buNone/>
                      </a:pPr>
                      <a:r>
                        <a:rPr lang="en-US" sz="900" b="0" i="0" u="none" strike="noStrike" noProof="0">
                          <a:latin typeface="Cambria"/>
                        </a:rPr>
                        <a:t>+team  +dynamics  +'great team'  +depend  different  +find  +'project team'  +move  +experience  'a lot of'  +impact  leadership  team  +build  excellent  +learn</a:t>
                      </a:r>
                      <a:endParaRPr lang="en-US" sz="900">
                        <a:latin typeface="Cambria"/>
                      </a:endParaRPr>
                    </a:p>
                  </a:txBody>
                  <a:tcPr/>
                </a:tc>
                <a:extLst>
                  <a:ext uri="{0D108BD9-81ED-4DB2-BD59-A6C34878D82A}">
                    <a16:rowId xmlns:a16="http://schemas.microsoft.com/office/drawing/2014/main" val="4128425543"/>
                  </a:ext>
                </a:extLst>
              </a:tr>
              <a:tr h="525575">
                <a:tc>
                  <a:txBody>
                    <a:bodyPr/>
                    <a:lstStyle/>
                    <a:p>
                      <a:pPr lvl="0" algn="l">
                        <a:lnSpc>
                          <a:spcPct val="100000"/>
                        </a:lnSpc>
                        <a:spcBef>
                          <a:spcPts val="0"/>
                        </a:spcBef>
                        <a:spcAft>
                          <a:spcPts val="0"/>
                        </a:spcAft>
                        <a:buNone/>
                      </a:pPr>
                      <a:r>
                        <a:rPr lang="en-US" sz="1000" b="0" i="0" u="none" strike="noStrike" noProof="0">
                          <a:latin typeface="Trebuchet MS"/>
                        </a:rPr>
                        <a:t>Work life balance</a:t>
                      </a:r>
                      <a:endParaRPr lang="en-US" sz="1000"/>
                    </a:p>
                  </a:txBody>
                  <a:tcPr/>
                </a:tc>
                <a:tc>
                  <a:txBody>
                    <a:bodyPr/>
                    <a:lstStyle/>
                    <a:p>
                      <a:pPr lvl="0" algn="l">
                        <a:lnSpc>
                          <a:spcPct val="100000"/>
                        </a:lnSpc>
                        <a:spcBef>
                          <a:spcPts val="0"/>
                        </a:spcBef>
                        <a:spcAft>
                          <a:spcPts val="0"/>
                        </a:spcAft>
                        <a:buNone/>
                      </a:pPr>
                      <a:r>
                        <a:rPr lang="en-US" sz="900" b="0" i="0" u="none" strike="noStrike" noProof="0">
                          <a:latin typeface="Cambria"/>
                        </a:rPr>
                        <a:t>+work  +place  +good  +balance  life  great  'life balance'  +life  'work life balance'  +'great place'  work  +'best place'  +'good place'  +best  awesome</a:t>
                      </a:r>
                      <a:endParaRPr lang="en-US" sz="900">
                        <a:latin typeface="Cambria"/>
                      </a:endParaRPr>
                    </a:p>
                  </a:txBody>
                  <a:tcPr/>
                </a:tc>
                <a:extLst>
                  <a:ext uri="{0D108BD9-81ED-4DB2-BD59-A6C34878D82A}">
                    <a16:rowId xmlns:a16="http://schemas.microsoft.com/office/drawing/2014/main" val="3613484975"/>
                  </a:ext>
                </a:extLst>
              </a:tr>
            </a:tbl>
          </a:graphicData>
        </a:graphic>
      </p:graphicFrame>
      <p:sp>
        <p:nvSpPr>
          <p:cNvPr id="15" name="TextBox 14">
            <a:extLst>
              <a:ext uri="{FF2B5EF4-FFF2-40B4-BE49-F238E27FC236}">
                <a16:creationId xmlns:a16="http://schemas.microsoft.com/office/drawing/2014/main" id="{100B8D6F-4975-3513-D634-89472EDCBCB3}"/>
              </a:ext>
            </a:extLst>
          </p:cNvPr>
          <p:cNvSpPr txBox="1"/>
          <p:nvPr/>
        </p:nvSpPr>
        <p:spPr>
          <a:xfrm>
            <a:off x="200025" y="336096"/>
            <a:ext cx="2743200"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t>Text Cluster Analysis</a:t>
            </a:r>
          </a:p>
        </p:txBody>
      </p:sp>
    </p:spTree>
    <p:extLst>
      <p:ext uri="{BB962C8B-B14F-4D97-AF65-F5344CB8AC3E}">
        <p14:creationId xmlns:p14="http://schemas.microsoft.com/office/powerpoint/2010/main" val="25385869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Table 11">
            <a:extLst>
              <a:ext uri="{FF2B5EF4-FFF2-40B4-BE49-F238E27FC236}">
                <a16:creationId xmlns:a16="http://schemas.microsoft.com/office/drawing/2014/main" id="{376495B2-2C59-C177-92AC-696282F6BE5C}"/>
              </a:ext>
            </a:extLst>
          </p:cNvPr>
          <p:cNvGraphicFramePr>
            <a:graphicFrameLocks noGrp="1"/>
          </p:cNvGraphicFramePr>
          <p:nvPr>
            <p:extLst>
              <p:ext uri="{D42A27DB-BD31-4B8C-83A1-F6EECF244321}">
                <p14:modId xmlns:p14="http://schemas.microsoft.com/office/powerpoint/2010/main" val="4273305695"/>
              </p:ext>
            </p:extLst>
          </p:nvPr>
        </p:nvGraphicFramePr>
        <p:xfrm>
          <a:off x="231321" y="870857"/>
          <a:ext cx="8675122" cy="3655528"/>
        </p:xfrm>
        <a:graphic>
          <a:graphicData uri="http://schemas.openxmlformats.org/drawingml/2006/table">
            <a:tbl>
              <a:tblPr firstRow="1" bandRow="1">
                <a:tableStyleId>{0660B408-B3CF-4A94-85FC-2B1E0A45F4A2}</a:tableStyleId>
              </a:tblPr>
              <a:tblGrid>
                <a:gridCol w="2153330">
                  <a:extLst>
                    <a:ext uri="{9D8B030D-6E8A-4147-A177-3AD203B41FA5}">
                      <a16:colId xmlns:a16="http://schemas.microsoft.com/office/drawing/2014/main" val="3072627641"/>
                    </a:ext>
                  </a:extLst>
                </a:gridCol>
                <a:gridCol w="6521792">
                  <a:extLst>
                    <a:ext uri="{9D8B030D-6E8A-4147-A177-3AD203B41FA5}">
                      <a16:colId xmlns:a16="http://schemas.microsoft.com/office/drawing/2014/main" val="4028019090"/>
                    </a:ext>
                  </a:extLst>
                </a:gridCol>
              </a:tblGrid>
              <a:tr h="559246">
                <a:tc>
                  <a:txBody>
                    <a:bodyPr/>
                    <a:lstStyle/>
                    <a:p>
                      <a:pPr lvl="0" algn="l">
                        <a:lnSpc>
                          <a:spcPct val="100000"/>
                        </a:lnSpc>
                        <a:spcBef>
                          <a:spcPts val="0"/>
                        </a:spcBef>
                        <a:spcAft>
                          <a:spcPts val="0"/>
                        </a:spcAft>
                        <a:buNone/>
                      </a:pPr>
                      <a:r>
                        <a:rPr lang="en-US" sz="1800" b="1" i="0" u="none" strike="noStrike" noProof="0">
                          <a:latin typeface="Trebuchet MS"/>
                        </a:rPr>
                        <a:t>Cluster Theme</a:t>
                      </a:r>
                      <a:endParaRPr lang="en-US"/>
                    </a:p>
                  </a:txBody>
                  <a:tcPr/>
                </a:tc>
                <a:tc>
                  <a:txBody>
                    <a:bodyPr/>
                    <a:lstStyle/>
                    <a:p>
                      <a:pPr lvl="0" algn="l">
                        <a:lnSpc>
                          <a:spcPct val="100000"/>
                        </a:lnSpc>
                        <a:spcBef>
                          <a:spcPts val="0"/>
                        </a:spcBef>
                        <a:spcAft>
                          <a:spcPts val="0"/>
                        </a:spcAft>
                        <a:buNone/>
                      </a:pPr>
                      <a:r>
                        <a:rPr lang="en-US" sz="1800" b="1" i="0" u="none" strike="noStrike" noProof="0">
                          <a:latin typeface="Trebuchet MS"/>
                        </a:rPr>
                        <a:t>Descriptive Terms</a:t>
                      </a:r>
                      <a:endParaRPr lang="en-US"/>
                    </a:p>
                  </a:txBody>
                  <a:tcPr/>
                </a:tc>
                <a:extLst>
                  <a:ext uri="{0D108BD9-81ED-4DB2-BD59-A6C34878D82A}">
                    <a16:rowId xmlns:a16="http://schemas.microsoft.com/office/drawing/2014/main" val="4245600583"/>
                  </a:ext>
                </a:extLst>
              </a:tr>
              <a:tr h="693964">
                <a:tc>
                  <a:txBody>
                    <a:bodyPr/>
                    <a:lstStyle/>
                    <a:p>
                      <a:pPr lvl="0" algn="l">
                        <a:lnSpc>
                          <a:spcPct val="100000"/>
                        </a:lnSpc>
                        <a:spcBef>
                          <a:spcPts val="0"/>
                        </a:spcBef>
                        <a:spcAft>
                          <a:spcPts val="0"/>
                        </a:spcAft>
                        <a:buNone/>
                      </a:pPr>
                      <a:r>
                        <a:rPr lang="en-US" sz="1000" b="0" i="0" u="none" strike="noStrike" noProof="0"/>
                        <a:t>Smart people</a:t>
                      </a:r>
                      <a:endParaRPr lang="en-US"/>
                    </a:p>
                  </a:txBody>
                  <a:tcPr/>
                </a:tc>
                <a:tc>
                  <a:txBody>
                    <a:bodyPr/>
                    <a:lstStyle/>
                    <a:p>
                      <a:pPr lvl="0" algn="l">
                        <a:lnSpc>
                          <a:spcPct val="100000"/>
                        </a:lnSpc>
                        <a:spcBef>
                          <a:spcPts val="0"/>
                        </a:spcBef>
                        <a:spcAft>
                          <a:spcPts val="0"/>
                        </a:spcAft>
                        <a:buNone/>
                      </a:pPr>
                      <a:r>
                        <a:rPr lang="en-US" sz="1000" b="0" i="0" u="none" strike="noStrike" noProof="0">
                          <a:latin typeface="Cambria"/>
                        </a:rPr>
                        <a:t>+people  +smart  +'smart people'  +lot  +'great people'  +meet  interesting  +problem  +'good people'  'smartest people'  +challenge  talented  'a lot of'  +great  +project</a:t>
                      </a:r>
                      <a:endParaRPr lang="en-US" sz="1000">
                        <a:latin typeface="Cambria"/>
                      </a:endParaRPr>
                    </a:p>
                  </a:txBody>
                  <a:tcPr/>
                </a:tc>
                <a:extLst>
                  <a:ext uri="{0D108BD9-81ED-4DB2-BD59-A6C34878D82A}">
                    <a16:rowId xmlns:a16="http://schemas.microsoft.com/office/drawing/2014/main" val="877252563"/>
                  </a:ext>
                </a:extLst>
              </a:tr>
              <a:tr h="724580">
                <a:tc>
                  <a:txBody>
                    <a:bodyPr/>
                    <a:lstStyle/>
                    <a:p>
                      <a:pPr lvl="0" algn="l">
                        <a:lnSpc>
                          <a:spcPct val="100000"/>
                        </a:lnSpc>
                        <a:spcBef>
                          <a:spcPts val="0"/>
                        </a:spcBef>
                        <a:spcAft>
                          <a:spcPts val="0"/>
                        </a:spcAft>
                        <a:buNone/>
                      </a:pPr>
                      <a:r>
                        <a:rPr lang="en-US" sz="1000" b="0" i="0" u="none" strike="noStrike" noProof="0">
                          <a:latin typeface="Trebuchet MS"/>
                        </a:rPr>
                        <a:t>Cutting edge technology</a:t>
                      </a:r>
                      <a:endParaRPr lang="en-US"/>
                    </a:p>
                  </a:txBody>
                  <a:tcPr/>
                </a:tc>
                <a:tc>
                  <a:txBody>
                    <a:bodyPr/>
                    <a:lstStyle/>
                    <a:p>
                      <a:pPr lvl="0" algn="l">
                        <a:lnSpc>
                          <a:spcPct val="100000"/>
                        </a:lnSpc>
                        <a:spcBef>
                          <a:spcPts val="0"/>
                        </a:spcBef>
                        <a:spcAft>
                          <a:spcPts val="0"/>
                        </a:spcAft>
                        <a:buNone/>
                      </a:pPr>
                      <a:r>
                        <a:rPr lang="en-US" sz="1000" b="0" i="0" u="none" strike="noStrike" noProof="0">
                          <a:latin typeface="Cambria"/>
                        </a:rPr>
                        <a:t>+experience  +technology  +learning  +edge  cutting  +'edge technology'  +'learning experience'  +'new technology'  curve  'learning curve'  +late  +gain  +learn  +resume  +great</a:t>
                      </a:r>
                      <a:endParaRPr lang="en-US" sz="1000"/>
                    </a:p>
                  </a:txBody>
                  <a:tcPr/>
                </a:tc>
                <a:extLst>
                  <a:ext uri="{0D108BD9-81ED-4DB2-BD59-A6C34878D82A}">
                    <a16:rowId xmlns:a16="http://schemas.microsoft.com/office/drawing/2014/main" val="573096559"/>
                  </a:ext>
                </a:extLst>
              </a:tr>
              <a:tr h="559246">
                <a:tc>
                  <a:txBody>
                    <a:bodyPr/>
                    <a:lstStyle/>
                    <a:p>
                      <a:pPr lvl="0" algn="l">
                        <a:lnSpc>
                          <a:spcPct val="100000"/>
                        </a:lnSpc>
                        <a:spcBef>
                          <a:spcPts val="0"/>
                        </a:spcBef>
                        <a:spcAft>
                          <a:spcPts val="0"/>
                        </a:spcAft>
                        <a:buNone/>
                      </a:pPr>
                      <a:r>
                        <a:rPr lang="en-US" sz="1000" b="0" i="0" u="none" strike="noStrike" noProof="0"/>
                        <a:t>Friendly + Flexible staff/environment</a:t>
                      </a:r>
                      <a:endParaRPr lang="en-US"/>
                    </a:p>
                  </a:txBody>
                  <a:tcPr/>
                </a:tc>
                <a:tc>
                  <a:txBody>
                    <a:bodyPr/>
                    <a:lstStyle/>
                    <a:p>
                      <a:pPr lvl="0" algn="l">
                        <a:lnSpc>
                          <a:spcPct val="100000"/>
                        </a:lnSpc>
                        <a:spcBef>
                          <a:spcPts val="0"/>
                        </a:spcBef>
                        <a:spcAft>
                          <a:spcPts val="0"/>
                        </a:spcAft>
                        <a:buNone/>
                      </a:pPr>
                      <a:r>
                        <a:rPr lang="en-US" sz="1000" b="0" i="0" u="none" strike="noStrike" noProof="0">
                          <a:latin typeface="Cambria"/>
                        </a:rPr>
                        <a:t>+hour  +friendly  flexible  +environment  +schedule  +'flexible hour'  'friendly environment'  +'flexible schedule'  +staff  helpful  +'work hour'  +shift  working  +'good hour'  +pay</a:t>
                      </a:r>
                      <a:endParaRPr lang="en-US" sz="1000">
                        <a:latin typeface="Cambria"/>
                      </a:endParaRPr>
                    </a:p>
                  </a:txBody>
                  <a:tcPr/>
                </a:tc>
                <a:extLst>
                  <a:ext uri="{0D108BD9-81ED-4DB2-BD59-A6C34878D82A}">
                    <a16:rowId xmlns:a16="http://schemas.microsoft.com/office/drawing/2014/main" val="3006710291"/>
                  </a:ext>
                </a:extLst>
              </a:tr>
              <a:tr h="559246">
                <a:tc>
                  <a:txBody>
                    <a:bodyPr/>
                    <a:lstStyle/>
                    <a:p>
                      <a:pPr lvl="0" algn="l">
                        <a:lnSpc>
                          <a:spcPct val="100000"/>
                        </a:lnSpc>
                        <a:spcBef>
                          <a:spcPts val="0"/>
                        </a:spcBef>
                        <a:spcAft>
                          <a:spcPts val="0"/>
                        </a:spcAft>
                        <a:buNone/>
                      </a:pPr>
                      <a:r>
                        <a:rPr lang="en-US" sz="1000" b="0" i="0" u="none" strike="noStrike" noProof="0"/>
                        <a:t>Work environment/culture</a:t>
                      </a:r>
                      <a:endParaRPr lang="en-US"/>
                    </a:p>
                  </a:txBody>
                  <a:tcPr/>
                </a:tc>
                <a:tc>
                  <a:txBody>
                    <a:bodyPr/>
                    <a:lstStyle/>
                    <a:p>
                      <a:pPr lvl="0" algn="l">
                        <a:lnSpc>
                          <a:spcPct val="100000"/>
                        </a:lnSpc>
                        <a:spcBef>
                          <a:spcPts val="0"/>
                        </a:spcBef>
                        <a:spcAft>
                          <a:spcPts val="0"/>
                        </a:spcAft>
                        <a:buNone/>
                      </a:pPr>
                      <a:r>
                        <a:rPr lang="en-US" sz="1000" b="0" i="0" u="none" strike="noStrike" noProof="0">
                          <a:latin typeface="Cambria"/>
                        </a:rPr>
                        <a:t>+work  +environment  +good  +culture  +'work environment'  'work culture'  +great  working  'good working environment'  +'good environment'  +pressure  +facility  +friendly  +growth  casual</a:t>
                      </a:r>
                      <a:endParaRPr lang="en-US" sz="1000">
                        <a:latin typeface="Cambria"/>
                      </a:endParaRPr>
                    </a:p>
                  </a:txBody>
                  <a:tcPr/>
                </a:tc>
                <a:extLst>
                  <a:ext uri="{0D108BD9-81ED-4DB2-BD59-A6C34878D82A}">
                    <a16:rowId xmlns:a16="http://schemas.microsoft.com/office/drawing/2014/main" val="4192029809"/>
                  </a:ext>
                </a:extLst>
              </a:tr>
              <a:tr h="559246">
                <a:tc>
                  <a:txBody>
                    <a:bodyPr/>
                    <a:lstStyle/>
                    <a:p>
                      <a:pPr lvl="0" algn="l">
                        <a:lnSpc>
                          <a:spcPct val="100000"/>
                        </a:lnSpc>
                        <a:spcBef>
                          <a:spcPts val="0"/>
                        </a:spcBef>
                        <a:spcAft>
                          <a:spcPts val="0"/>
                        </a:spcAft>
                        <a:buNone/>
                      </a:pPr>
                      <a:r>
                        <a:rPr lang="en-US" sz="1000" b="0" i="0" u="none" strike="noStrike" noProof="0"/>
                        <a:t>Good salary + Benefits</a:t>
                      </a:r>
                      <a:endParaRPr lang="en-US"/>
                    </a:p>
                  </a:txBody>
                  <a:tcPr/>
                </a:tc>
                <a:tc>
                  <a:txBody>
                    <a:bodyPr/>
                    <a:lstStyle/>
                    <a:p>
                      <a:pPr lvl="0" algn="l">
                        <a:lnSpc>
                          <a:spcPct val="100000"/>
                        </a:lnSpc>
                        <a:spcBef>
                          <a:spcPts val="0"/>
                        </a:spcBef>
                        <a:spcAft>
                          <a:spcPts val="0"/>
                        </a:spcAft>
                        <a:buNone/>
                      </a:pPr>
                      <a:r>
                        <a:rPr lang="en-US" sz="1000" b="0" i="0" u="none" strike="noStrike" noProof="0">
                          <a:latin typeface="Cambria"/>
                        </a:rPr>
                        <a:t>pay  +good  +benefit  +great  decent  'good pay'  +environment  'decent pay'  +'good benefit'  +'great benefit'  +hour  +'work environment'  'great pay' +salary  health</a:t>
                      </a:r>
                      <a:endParaRPr lang="en-US" sz="1000">
                        <a:latin typeface="Cambria"/>
                      </a:endParaRPr>
                    </a:p>
                  </a:txBody>
                  <a:tcPr/>
                </a:tc>
                <a:extLst>
                  <a:ext uri="{0D108BD9-81ED-4DB2-BD59-A6C34878D82A}">
                    <a16:rowId xmlns:a16="http://schemas.microsoft.com/office/drawing/2014/main" val="1580478345"/>
                  </a:ext>
                </a:extLst>
              </a:tr>
            </a:tbl>
          </a:graphicData>
        </a:graphic>
      </p:graphicFrame>
      <p:sp>
        <p:nvSpPr>
          <p:cNvPr id="15" name="TextBox 14">
            <a:extLst>
              <a:ext uri="{FF2B5EF4-FFF2-40B4-BE49-F238E27FC236}">
                <a16:creationId xmlns:a16="http://schemas.microsoft.com/office/drawing/2014/main" id="{100B8D6F-4975-3513-D634-89472EDCBCB3}"/>
              </a:ext>
            </a:extLst>
          </p:cNvPr>
          <p:cNvSpPr txBox="1"/>
          <p:nvPr/>
        </p:nvSpPr>
        <p:spPr>
          <a:xfrm>
            <a:off x="220436" y="383721"/>
            <a:ext cx="2743200"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t>Text Cluster Analysis</a:t>
            </a:r>
          </a:p>
        </p:txBody>
      </p:sp>
    </p:spTree>
    <p:extLst>
      <p:ext uri="{BB962C8B-B14F-4D97-AF65-F5344CB8AC3E}">
        <p14:creationId xmlns:p14="http://schemas.microsoft.com/office/powerpoint/2010/main" val="37897884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1"/>
        <p:cNvGrpSpPr/>
        <p:nvPr/>
      </p:nvGrpSpPr>
      <p:grpSpPr>
        <a:xfrm>
          <a:off x="0" y="0"/>
          <a:ext cx="0" cy="0"/>
          <a:chOff x="0" y="0"/>
          <a:chExt cx="0" cy="0"/>
        </a:xfrm>
      </p:grpSpPr>
      <p:sp>
        <p:nvSpPr>
          <p:cNvPr id="62" name="Google Shape;62;p14"/>
          <p:cNvSpPr txBox="1">
            <a:spLocks noGrp="1"/>
          </p:cNvSpPr>
          <p:nvPr>
            <p:ph type="title"/>
          </p:nvPr>
        </p:nvSpPr>
        <p:spPr>
          <a:xfrm>
            <a:off x="236060" y="234915"/>
            <a:ext cx="85206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ct val="111111"/>
              <a:buNone/>
            </a:pPr>
            <a:r>
              <a:rPr lang="en-US" sz="3200" b="1">
                <a:solidFill>
                  <a:schemeClr val="tx1"/>
                </a:solidFill>
                <a:latin typeface="Arial" panose="020B0604020202020204" pitchFamily="34" charset="0"/>
                <a:cs typeface="Arial" panose="020B0604020202020204" pitchFamily="34" charset="0"/>
              </a:rPr>
              <a:t>Background</a:t>
            </a:r>
          </a:p>
        </p:txBody>
      </p:sp>
      <p:sp>
        <p:nvSpPr>
          <p:cNvPr id="63" name="Google Shape;63;p14"/>
          <p:cNvSpPr txBox="1">
            <a:spLocks noGrp="1"/>
          </p:cNvSpPr>
          <p:nvPr>
            <p:ph type="body" idx="1"/>
          </p:nvPr>
        </p:nvSpPr>
        <p:spPr>
          <a:prstGeom prst="rect">
            <a:avLst/>
          </a:prstGeom>
          <a:noFill/>
          <a:ln>
            <a:noFill/>
          </a:ln>
        </p:spPr>
        <p:txBody>
          <a:bodyPr spcFirstLastPara="1" wrap="square" lIns="91425" tIns="91425" rIns="91425" bIns="91425" anchor="t" anchorCtr="0">
            <a:normAutofit fontScale="92500" lnSpcReduction="10000"/>
          </a:bodyPr>
          <a:lstStyle/>
          <a:p>
            <a:pPr marL="285750" indent="-285750" algn="just">
              <a:lnSpc>
                <a:spcPct val="114999"/>
              </a:lnSpc>
              <a:spcAft>
                <a:spcPts val="1200"/>
              </a:spcAft>
              <a:buFont typeface="Wingdings" charset="2"/>
              <a:buChar char="v"/>
            </a:pPr>
            <a:r>
              <a:rPr lang="en-US">
                <a:solidFill>
                  <a:schemeClr val="tx1"/>
                </a:solidFill>
                <a:latin typeface="Arial"/>
                <a:cs typeface="Arial"/>
              </a:rPr>
              <a:t>Companies today rely heavily on modeling techniques to predict employee retention </a:t>
            </a:r>
            <a:endParaRPr lang="en-US">
              <a:solidFill>
                <a:schemeClr val="tx1"/>
              </a:solidFill>
              <a:latin typeface="Arial" panose="020B0604020202020204" pitchFamily="34" charset="0"/>
              <a:cs typeface="Arial" panose="020B0604020202020204" pitchFamily="34" charset="0"/>
            </a:endParaRPr>
          </a:p>
          <a:p>
            <a:pPr marL="285750" indent="-285750" algn="just">
              <a:lnSpc>
                <a:spcPct val="114999"/>
              </a:lnSpc>
              <a:spcAft>
                <a:spcPts val="1200"/>
              </a:spcAft>
              <a:buFont typeface="Wingdings" charset="2"/>
              <a:buChar char="v"/>
            </a:pPr>
            <a:r>
              <a:rPr lang="en-US">
                <a:ea typeface="+mn-lt"/>
                <a:cs typeface="+mn-lt"/>
              </a:rPr>
              <a:t>This helps companies to be prepared for employee allocation, hiring, and future projects planning</a:t>
            </a:r>
            <a:endParaRPr lang="en-US">
              <a:solidFill>
                <a:schemeClr val="tx1"/>
              </a:solidFill>
              <a:latin typeface="Arial" panose="020B0604020202020204" pitchFamily="34" charset="0"/>
              <a:cs typeface="Arial" panose="020B0604020202020204" pitchFamily="34" charset="0"/>
            </a:endParaRPr>
          </a:p>
          <a:p>
            <a:pPr marL="285750" indent="-285750" algn="just">
              <a:lnSpc>
                <a:spcPct val="114999"/>
              </a:lnSpc>
              <a:spcAft>
                <a:spcPts val="1200"/>
              </a:spcAft>
              <a:buFont typeface="Wingdings" charset="2"/>
              <a:buChar char="v"/>
            </a:pPr>
            <a:r>
              <a:rPr lang="en-US">
                <a:solidFill>
                  <a:schemeClr val="tx1"/>
                </a:solidFill>
                <a:latin typeface="Arial"/>
                <a:cs typeface="Arial"/>
              </a:rPr>
              <a:t>In our project we perform various text mining models to perform a sentiment analysis on employee reviews for Amazon and Microsoft employees on Glass door</a:t>
            </a:r>
            <a:endParaRPr lang="en-US">
              <a:solidFill>
                <a:schemeClr val="tx1"/>
              </a:solidFill>
              <a:latin typeface="Arial" panose="020B0604020202020204" pitchFamily="34" charset="0"/>
              <a:cs typeface="Arial" panose="020B0604020202020204" pitchFamily="34" charset="0"/>
            </a:endParaRPr>
          </a:p>
          <a:p>
            <a:pPr marL="285750" indent="-285750" algn="just">
              <a:lnSpc>
                <a:spcPct val="114999"/>
              </a:lnSpc>
              <a:spcAft>
                <a:spcPts val="1200"/>
              </a:spcAft>
              <a:buFont typeface="Wingdings" charset="2"/>
              <a:buChar char="v"/>
            </a:pPr>
            <a:r>
              <a:rPr lang="en-US">
                <a:solidFill>
                  <a:schemeClr val="tx1"/>
                </a:solidFill>
                <a:latin typeface="Arial"/>
                <a:cs typeface="Arial"/>
              </a:rPr>
              <a:t>Our aim is to bucket the reviews into negative and positive reviews along with finding useful insights for the HR department, in order to devise strategies for customer retention as well as improve the company's public relations.</a:t>
            </a:r>
            <a:endParaRPr lang="en-US">
              <a:solidFill>
                <a:schemeClr val="tx1"/>
              </a:solidFill>
              <a:latin typeface="Arial" panose="020B0604020202020204" pitchFamily="34" charset="0"/>
              <a:cs typeface="Arial" panose="020B0604020202020204" pitchFamily="34"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F9BB96DC-7257-4310-AA48-BEE9B2B2DA0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6350"/>
            <a:ext cx="9144000" cy="5149850"/>
            <a:chOff x="0" y="-8467"/>
            <a:chExt cx="12192000" cy="6866467"/>
          </a:xfrm>
        </p:grpSpPr>
        <p:sp>
          <p:nvSpPr>
            <p:cNvPr id="13" name="Freeform 14">
              <a:extLst>
                <a:ext uri="{FF2B5EF4-FFF2-40B4-BE49-F238E27FC236}">
                  <a16:creationId xmlns:a16="http://schemas.microsoft.com/office/drawing/2014/main" id="{A199C6C8-798B-4D00-8C47-F1D5A88678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4" name="Straight Connector 13">
              <a:extLst>
                <a:ext uri="{FF2B5EF4-FFF2-40B4-BE49-F238E27FC236}">
                  <a16:creationId xmlns:a16="http://schemas.microsoft.com/office/drawing/2014/main" id="{BCB0BF1B-F83E-41D6-83B4-76BB733C502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45DD6DAC-841F-44E8-B772-3B0CC4F9D08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16" name="Rectangle 23">
              <a:extLst>
                <a:ext uri="{FF2B5EF4-FFF2-40B4-BE49-F238E27FC236}">
                  <a16:creationId xmlns:a16="http://schemas.microsoft.com/office/drawing/2014/main" id="{30A20FCD-ACEB-47CE-B31B-91C08ADA44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5">
              <a:extLst>
                <a:ext uri="{FF2B5EF4-FFF2-40B4-BE49-F238E27FC236}">
                  <a16:creationId xmlns:a16="http://schemas.microsoft.com/office/drawing/2014/main" id="{7A2B1C25-C94E-4302-99B8-C7A8AFE4F4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id="{96AEEF64-15E5-4241-B44E-FD39BF126E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27">
              <a:extLst>
                <a:ext uri="{FF2B5EF4-FFF2-40B4-BE49-F238E27FC236}">
                  <a16:creationId xmlns:a16="http://schemas.microsoft.com/office/drawing/2014/main" id="{3CE4991B-2483-477C-A8EF-EA0D3A372A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28">
              <a:extLst>
                <a:ext uri="{FF2B5EF4-FFF2-40B4-BE49-F238E27FC236}">
                  <a16:creationId xmlns:a16="http://schemas.microsoft.com/office/drawing/2014/main" id="{C57CCE68-31BF-4CB2-A1BA-20C70F17D9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Rectangle 29">
              <a:extLst>
                <a:ext uri="{FF2B5EF4-FFF2-40B4-BE49-F238E27FC236}">
                  <a16:creationId xmlns:a16="http://schemas.microsoft.com/office/drawing/2014/main" id="{FC67EFBD-5CEA-432B-8051-6A7B3E06D0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Isosceles Triangle 21">
              <a:extLst>
                <a:ext uri="{FF2B5EF4-FFF2-40B4-BE49-F238E27FC236}">
                  <a16:creationId xmlns:a16="http://schemas.microsoft.com/office/drawing/2014/main" id="{1FF74FE3-9906-485E-94D7-2AA34D9275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A21E0EF1-C4FE-5072-B009-DC4C488B5FF7}"/>
              </a:ext>
            </a:extLst>
          </p:cNvPr>
          <p:cNvSpPr>
            <a:spLocks noGrp="1"/>
          </p:cNvSpPr>
          <p:nvPr>
            <p:ph type="title"/>
          </p:nvPr>
        </p:nvSpPr>
        <p:spPr>
          <a:xfrm>
            <a:off x="667817" y="2278338"/>
            <a:ext cx="7419827" cy="759789"/>
          </a:xfrm>
        </p:spPr>
        <p:txBody>
          <a:bodyPr vert="horz" lIns="91440" tIns="45720" rIns="91440" bIns="45720" rtlCol="0" anchor="b">
            <a:normAutofit/>
          </a:bodyPr>
          <a:lstStyle/>
          <a:p>
            <a:pPr algn="ctr">
              <a:lnSpc>
                <a:spcPct val="90000"/>
              </a:lnSpc>
              <a:spcBef>
                <a:spcPct val="0"/>
              </a:spcBef>
            </a:pPr>
            <a:r>
              <a:rPr lang="en-US" sz="3800"/>
              <a:t>Key Concept Links</a:t>
            </a:r>
            <a:endParaRPr lang="en-US"/>
          </a:p>
        </p:txBody>
      </p:sp>
      <p:pic>
        <p:nvPicPr>
          <p:cNvPr id="6" name="Picture 6" descr="Diagram&#10;&#10;Description automatically generated">
            <a:extLst>
              <a:ext uri="{FF2B5EF4-FFF2-40B4-BE49-F238E27FC236}">
                <a16:creationId xmlns:a16="http://schemas.microsoft.com/office/drawing/2014/main" id="{603D5500-B7F4-8585-8C93-F3A33EC54A6C}"/>
              </a:ext>
            </a:extLst>
          </p:cNvPr>
          <p:cNvPicPr>
            <a:picLocks noChangeAspect="1"/>
          </p:cNvPicPr>
          <p:nvPr/>
        </p:nvPicPr>
        <p:blipFill>
          <a:blip r:embed="rId2"/>
          <a:stretch>
            <a:fillRect/>
          </a:stretch>
        </p:blipFill>
        <p:spPr>
          <a:xfrm>
            <a:off x="128827" y="300294"/>
            <a:ext cx="4399493" cy="1885856"/>
          </a:xfrm>
          <a:prstGeom prst="rect">
            <a:avLst/>
          </a:prstGeom>
        </p:spPr>
      </p:pic>
      <p:pic>
        <p:nvPicPr>
          <p:cNvPr id="4" name="Picture 4" descr="A picture containing text, sign&#10;&#10;Description automatically generated">
            <a:extLst>
              <a:ext uri="{FF2B5EF4-FFF2-40B4-BE49-F238E27FC236}">
                <a16:creationId xmlns:a16="http://schemas.microsoft.com/office/drawing/2014/main" id="{FCF439AF-07DD-DE1A-3233-E4A9A4C58D54}"/>
              </a:ext>
            </a:extLst>
          </p:cNvPr>
          <p:cNvPicPr>
            <a:picLocks noChangeAspect="1"/>
          </p:cNvPicPr>
          <p:nvPr/>
        </p:nvPicPr>
        <p:blipFill>
          <a:blip r:embed="rId3"/>
          <a:stretch>
            <a:fillRect/>
          </a:stretch>
        </p:blipFill>
        <p:spPr>
          <a:xfrm>
            <a:off x="4550926" y="253745"/>
            <a:ext cx="4453921" cy="1931327"/>
          </a:xfrm>
          <a:prstGeom prst="rect">
            <a:avLst/>
          </a:prstGeom>
        </p:spPr>
      </p:pic>
      <p:pic>
        <p:nvPicPr>
          <p:cNvPr id="5" name="Picture 5" descr="A picture containing text, sign&#10;&#10;Description automatically generated">
            <a:extLst>
              <a:ext uri="{FF2B5EF4-FFF2-40B4-BE49-F238E27FC236}">
                <a16:creationId xmlns:a16="http://schemas.microsoft.com/office/drawing/2014/main" id="{000BF5B5-536B-E2B9-2101-E0F157A2F53F}"/>
              </a:ext>
            </a:extLst>
          </p:cNvPr>
          <p:cNvPicPr>
            <a:picLocks noChangeAspect="1"/>
          </p:cNvPicPr>
          <p:nvPr/>
        </p:nvPicPr>
        <p:blipFill>
          <a:blip r:embed="rId4"/>
          <a:stretch>
            <a:fillRect/>
          </a:stretch>
        </p:blipFill>
        <p:spPr>
          <a:xfrm>
            <a:off x="128827" y="3189029"/>
            <a:ext cx="4413100" cy="1756222"/>
          </a:xfrm>
          <a:prstGeom prst="rect">
            <a:avLst/>
          </a:prstGeom>
        </p:spPr>
      </p:pic>
      <p:pic>
        <p:nvPicPr>
          <p:cNvPr id="7" name="Picture 7" descr="Diagram&#10;&#10;Description automatically generated">
            <a:extLst>
              <a:ext uri="{FF2B5EF4-FFF2-40B4-BE49-F238E27FC236}">
                <a16:creationId xmlns:a16="http://schemas.microsoft.com/office/drawing/2014/main" id="{C4B7EEE3-F9E3-A7A4-BBDB-1C00CA676A59}"/>
              </a:ext>
            </a:extLst>
          </p:cNvPr>
          <p:cNvPicPr>
            <a:picLocks noChangeAspect="1"/>
          </p:cNvPicPr>
          <p:nvPr/>
        </p:nvPicPr>
        <p:blipFill>
          <a:blip r:embed="rId5"/>
          <a:stretch>
            <a:fillRect/>
          </a:stretch>
        </p:blipFill>
        <p:spPr>
          <a:xfrm>
            <a:off x="4536484" y="3190105"/>
            <a:ext cx="4474331" cy="1754069"/>
          </a:xfrm>
          <a:prstGeom prst="rect">
            <a:avLst/>
          </a:prstGeom>
        </p:spPr>
      </p:pic>
    </p:spTree>
    <p:extLst>
      <p:ext uri="{BB962C8B-B14F-4D97-AF65-F5344CB8AC3E}">
        <p14:creationId xmlns:p14="http://schemas.microsoft.com/office/powerpoint/2010/main" val="28305842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7" name="Group 26">
            <a:extLst>
              <a:ext uri="{FF2B5EF4-FFF2-40B4-BE49-F238E27FC236}">
                <a16:creationId xmlns:a16="http://schemas.microsoft.com/office/drawing/2014/main" id="{ABA25A55-2C70-4BF4-84B3-DAB0B6A0F9D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6350"/>
            <a:ext cx="9144000" cy="5149850"/>
            <a:chOff x="0" y="-8467"/>
            <a:chExt cx="12192000" cy="6866467"/>
          </a:xfrm>
        </p:grpSpPr>
        <p:sp>
          <p:nvSpPr>
            <p:cNvPr id="28" name="Freeform 14">
              <a:extLst>
                <a:ext uri="{FF2B5EF4-FFF2-40B4-BE49-F238E27FC236}">
                  <a16:creationId xmlns:a16="http://schemas.microsoft.com/office/drawing/2014/main" id="{34DDEB77-23C4-4B9F-A228-97B5599B37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29" name="Straight Connector 28">
              <a:extLst>
                <a:ext uri="{FF2B5EF4-FFF2-40B4-BE49-F238E27FC236}">
                  <a16:creationId xmlns:a16="http://schemas.microsoft.com/office/drawing/2014/main" id="{D58851FF-DCF2-43C7-8970-B7045ED7533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30" name="Straight Connector 29">
              <a:extLst>
                <a:ext uri="{FF2B5EF4-FFF2-40B4-BE49-F238E27FC236}">
                  <a16:creationId xmlns:a16="http://schemas.microsoft.com/office/drawing/2014/main" id="{406852C5-306E-46FB-844A-7632E6D3907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31" name="Rectangle 23">
              <a:extLst>
                <a:ext uri="{FF2B5EF4-FFF2-40B4-BE49-F238E27FC236}">
                  <a16:creationId xmlns:a16="http://schemas.microsoft.com/office/drawing/2014/main" id="{F40C9C1B-A82E-4755-816B-C827A271FF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Rectangle 25">
              <a:extLst>
                <a:ext uri="{FF2B5EF4-FFF2-40B4-BE49-F238E27FC236}">
                  <a16:creationId xmlns:a16="http://schemas.microsoft.com/office/drawing/2014/main" id="{8E7D1B95-1664-47D2-9F1E-5AE3B8F8EB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Isosceles Triangle 32">
              <a:extLst>
                <a:ext uri="{FF2B5EF4-FFF2-40B4-BE49-F238E27FC236}">
                  <a16:creationId xmlns:a16="http://schemas.microsoft.com/office/drawing/2014/main" id="{C63FECDE-6D49-477E-896A-AEFD1909D5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34" name="Rectangle 27">
              <a:extLst>
                <a:ext uri="{FF2B5EF4-FFF2-40B4-BE49-F238E27FC236}">
                  <a16:creationId xmlns:a16="http://schemas.microsoft.com/office/drawing/2014/main" id="{42502F9E-0DC0-454C-8CBC-937053820F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5" name="Rectangle 28">
              <a:extLst>
                <a:ext uri="{FF2B5EF4-FFF2-40B4-BE49-F238E27FC236}">
                  <a16:creationId xmlns:a16="http://schemas.microsoft.com/office/drawing/2014/main" id="{E4139BD5-2F4F-48E5-930B-BF6BCAF6E1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6" name="Rectangle 29">
              <a:extLst>
                <a:ext uri="{FF2B5EF4-FFF2-40B4-BE49-F238E27FC236}">
                  <a16:creationId xmlns:a16="http://schemas.microsoft.com/office/drawing/2014/main" id="{B12DD939-5D79-4EC3-A014-5385FA5497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7" name="Isosceles Triangle 36">
              <a:extLst>
                <a:ext uri="{FF2B5EF4-FFF2-40B4-BE49-F238E27FC236}">
                  <a16:creationId xmlns:a16="http://schemas.microsoft.com/office/drawing/2014/main" id="{1E730207-4624-4450-B869-9F04E05BFC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A21E0EF1-C4FE-5072-B009-DC4C488B5FF7}"/>
              </a:ext>
            </a:extLst>
          </p:cNvPr>
          <p:cNvSpPr>
            <a:spLocks noGrp="1"/>
          </p:cNvSpPr>
          <p:nvPr>
            <p:ph type="title"/>
          </p:nvPr>
        </p:nvSpPr>
        <p:spPr>
          <a:xfrm>
            <a:off x="824299" y="611463"/>
            <a:ext cx="2807006" cy="1746307"/>
          </a:xfrm>
        </p:spPr>
        <p:txBody>
          <a:bodyPr vert="horz" lIns="91440" tIns="45720" rIns="91440" bIns="45720" rtlCol="0" anchor="b">
            <a:normAutofit/>
          </a:bodyPr>
          <a:lstStyle/>
          <a:p>
            <a:pPr>
              <a:lnSpc>
                <a:spcPct val="90000"/>
              </a:lnSpc>
              <a:spcBef>
                <a:spcPct val="0"/>
              </a:spcBef>
            </a:pPr>
            <a:r>
              <a:rPr lang="en-US" sz="3800"/>
              <a:t>Key Concept Links</a:t>
            </a:r>
          </a:p>
        </p:txBody>
      </p:sp>
      <p:pic>
        <p:nvPicPr>
          <p:cNvPr id="8" name="Picture 8" descr="A picture containing text, sign, screenshot&#10;&#10;Description automatically generated">
            <a:extLst>
              <a:ext uri="{FF2B5EF4-FFF2-40B4-BE49-F238E27FC236}">
                <a16:creationId xmlns:a16="http://schemas.microsoft.com/office/drawing/2014/main" id="{749B1630-58FC-4ECB-A785-5967EE23E35E}"/>
              </a:ext>
            </a:extLst>
          </p:cNvPr>
          <p:cNvPicPr>
            <a:picLocks noChangeAspect="1"/>
          </p:cNvPicPr>
          <p:nvPr/>
        </p:nvPicPr>
        <p:blipFill>
          <a:blip r:embed="rId3"/>
          <a:stretch>
            <a:fillRect/>
          </a:stretch>
        </p:blipFill>
        <p:spPr>
          <a:xfrm>
            <a:off x="3707505" y="396607"/>
            <a:ext cx="5017561" cy="2080007"/>
          </a:xfrm>
          <a:prstGeom prst="rect">
            <a:avLst/>
          </a:prstGeom>
        </p:spPr>
      </p:pic>
      <p:pic>
        <p:nvPicPr>
          <p:cNvPr id="9" name="Picture 9" descr="Diagram&#10;&#10;Description automatically generated">
            <a:extLst>
              <a:ext uri="{FF2B5EF4-FFF2-40B4-BE49-F238E27FC236}">
                <a16:creationId xmlns:a16="http://schemas.microsoft.com/office/drawing/2014/main" id="{CC5650F8-8C3A-6EB4-119E-78C7F922DA7D}"/>
              </a:ext>
            </a:extLst>
          </p:cNvPr>
          <p:cNvPicPr>
            <a:picLocks noChangeAspect="1"/>
          </p:cNvPicPr>
          <p:nvPr/>
        </p:nvPicPr>
        <p:blipFill>
          <a:blip r:embed="rId4"/>
          <a:stretch>
            <a:fillRect/>
          </a:stretch>
        </p:blipFill>
        <p:spPr>
          <a:xfrm>
            <a:off x="217274" y="3037810"/>
            <a:ext cx="4304243" cy="1841094"/>
          </a:xfrm>
          <a:prstGeom prst="rect">
            <a:avLst/>
          </a:prstGeom>
        </p:spPr>
      </p:pic>
      <p:pic>
        <p:nvPicPr>
          <p:cNvPr id="3" name="Picture 7" descr="A picture containing text, sign&#10;&#10;Description automatically generated">
            <a:extLst>
              <a:ext uri="{FF2B5EF4-FFF2-40B4-BE49-F238E27FC236}">
                <a16:creationId xmlns:a16="http://schemas.microsoft.com/office/drawing/2014/main" id="{4C1C5DDF-349A-362E-18C0-6CFA8BFB0EA9}"/>
              </a:ext>
            </a:extLst>
          </p:cNvPr>
          <p:cNvPicPr>
            <a:picLocks noChangeAspect="1"/>
          </p:cNvPicPr>
          <p:nvPr/>
        </p:nvPicPr>
        <p:blipFill>
          <a:blip r:embed="rId5"/>
          <a:stretch>
            <a:fillRect/>
          </a:stretch>
        </p:blipFill>
        <p:spPr>
          <a:xfrm>
            <a:off x="4652145" y="3041751"/>
            <a:ext cx="4311046" cy="1846821"/>
          </a:xfrm>
          <a:prstGeom prst="rect">
            <a:avLst/>
          </a:prstGeom>
        </p:spPr>
      </p:pic>
    </p:spTree>
    <p:extLst>
      <p:ext uri="{BB962C8B-B14F-4D97-AF65-F5344CB8AC3E}">
        <p14:creationId xmlns:p14="http://schemas.microsoft.com/office/powerpoint/2010/main" val="33922210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214A97-A0D7-21FD-82CF-FCEC118FDFF2}"/>
              </a:ext>
            </a:extLst>
          </p:cNvPr>
          <p:cNvSpPr>
            <a:spLocks noGrp="1"/>
          </p:cNvSpPr>
          <p:nvPr>
            <p:ph type="title"/>
          </p:nvPr>
        </p:nvSpPr>
        <p:spPr>
          <a:xfrm>
            <a:off x="311700" y="587900"/>
            <a:ext cx="2186475" cy="572700"/>
          </a:xfrm>
        </p:spPr>
        <p:txBody>
          <a:bodyPr>
            <a:normAutofit fontScale="90000"/>
          </a:bodyPr>
          <a:lstStyle/>
          <a:p>
            <a:r>
              <a:rPr lang="en-US"/>
              <a:t>CONS</a:t>
            </a:r>
          </a:p>
        </p:txBody>
      </p:sp>
      <p:sp>
        <p:nvSpPr>
          <p:cNvPr id="5" name="TextBox 4">
            <a:extLst>
              <a:ext uri="{FF2B5EF4-FFF2-40B4-BE49-F238E27FC236}">
                <a16:creationId xmlns:a16="http://schemas.microsoft.com/office/drawing/2014/main" id="{368A612E-D38C-4686-E73F-BD62BC43ED3A}"/>
              </a:ext>
            </a:extLst>
          </p:cNvPr>
          <p:cNvSpPr txBox="1"/>
          <p:nvPr/>
        </p:nvSpPr>
        <p:spPr>
          <a:xfrm>
            <a:off x="3200400" y="2343150"/>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p>
        </p:txBody>
      </p:sp>
      <p:pic>
        <p:nvPicPr>
          <p:cNvPr id="4" name="Picture 5" descr="Text&#10;&#10;Description automatically generated">
            <a:extLst>
              <a:ext uri="{FF2B5EF4-FFF2-40B4-BE49-F238E27FC236}">
                <a16:creationId xmlns:a16="http://schemas.microsoft.com/office/drawing/2014/main" id="{DF61A3B3-8EFF-AB5B-C282-92016E02D971}"/>
              </a:ext>
            </a:extLst>
          </p:cNvPr>
          <p:cNvPicPr>
            <a:picLocks noChangeAspect="1"/>
          </p:cNvPicPr>
          <p:nvPr/>
        </p:nvPicPr>
        <p:blipFill>
          <a:blip r:embed="rId2"/>
          <a:stretch>
            <a:fillRect/>
          </a:stretch>
        </p:blipFill>
        <p:spPr>
          <a:xfrm>
            <a:off x="178231" y="2229161"/>
            <a:ext cx="6685581" cy="2709644"/>
          </a:xfrm>
          <a:prstGeom prst="rect">
            <a:avLst/>
          </a:prstGeom>
        </p:spPr>
      </p:pic>
      <p:pic>
        <p:nvPicPr>
          <p:cNvPr id="6" name="Picture 8" descr="Table&#10;&#10;Description automatically generated">
            <a:extLst>
              <a:ext uri="{FF2B5EF4-FFF2-40B4-BE49-F238E27FC236}">
                <a16:creationId xmlns:a16="http://schemas.microsoft.com/office/drawing/2014/main" id="{3EECB703-CDEE-AA4C-A802-983BFA459CB1}"/>
              </a:ext>
            </a:extLst>
          </p:cNvPr>
          <p:cNvPicPr>
            <a:picLocks noChangeAspect="1"/>
          </p:cNvPicPr>
          <p:nvPr/>
        </p:nvPicPr>
        <p:blipFill>
          <a:blip r:embed="rId3"/>
          <a:stretch>
            <a:fillRect/>
          </a:stretch>
        </p:blipFill>
        <p:spPr>
          <a:xfrm>
            <a:off x="2783883" y="256434"/>
            <a:ext cx="6172200" cy="2703030"/>
          </a:xfrm>
          <a:prstGeom prst="rect">
            <a:avLst/>
          </a:prstGeom>
        </p:spPr>
      </p:pic>
    </p:spTree>
    <p:extLst>
      <p:ext uri="{BB962C8B-B14F-4D97-AF65-F5344CB8AC3E}">
        <p14:creationId xmlns:p14="http://schemas.microsoft.com/office/powerpoint/2010/main" val="26516672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Table 11">
            <a:extLst>
              <a:ext uri="{FF2B5EF4-FFF2-40B4-BE49-F238E27FC236}">
                <a16:creationId xmlns:a16="http://schemas.microsoft.com/office/drawing/2014/main" id="{376495B2-2C59-C177-92AC-696282F6BE5C}"/>
              </a:ext>
            </a:extLst>
          </p:cNvPr>
          <p:cNvGraphicFramePr>
            <a:graphicFrameLocks noGrp="1"/>
          </p:cNvGraphicFramePr>
          <p:nvPr>
            <p:extLst>
              <p:ext uri="{D42A27DB-BD31-4B8C-83A1-F6EECF244321}">
                <p14:modId xmlns:p14="http://schemas.microsoft.com/office/powerpoint/2010/main" val="1487916805"/>
              </p:ext>
            </p:extLst>
          </p:nvPr>
        </p:nvGraphicFramePr>
        <p:xfrm>
          <a:off x="156482" y="748392"/>
          <a:ext cx="8746619" cy="4174590"/>
        </p:xfrm>
        <a:graphic>
          <a:graphicData uri="http://schemas.openxmlformats.org/drawingml/2006/table">
            <a:tbl>
              <a:tblPr firstRow="1" bandRow="1">
                <a:tableStyleId>{0660B408-B3CF-4A94-85FC-2B1E0A45F4A2}</a:tableStyleId>
              </a:tblPr>
              <a:tblGrid>
                <a:gridCol w="2171077">
                  <a:extLst>
                    <a:ext uri="{9D8B030D-6E8A-4147-A177-3AD203B41FA5}">
                      <a16:colId xmlns:a16="http://schemas.microsoft.com/office/drawing/2014/main" val="3072627641"/>
                    </a:ext>
                  </a:extLst>
                </a:gridCol>
                <a:gridCol w="6575542">
                  <a:extLst>
                    <a:ext uri="{9D8B030D-6E8A-4147-A177-3AD203B41FA5}">
                      <a16:colId xmlns:a16="http://schemas.microsoft.com/office/drawing/2014/main" val="4028019090"/>
                    </a:ext>
                  </a:extLst>
                </a:gridCol>
              </a:tblGrid>
              <a:tr h="596370">
                <a:tc>
                  <a:txBody>
                    <a:bodyPr/>
                    <a:lstStyle/>
                    <a:p>
                      <a:pPr lvl="0" algn="l">
                        <a:lnSpc>
                          <a:spcPct val="100000"/>
                        </a:lnSpc>
                        <a:spcBef>
                          <a:spcPts val="0"/>
                        </a:spcBef>
                        <a:spcAft>
                          <a:spcPts val="0"/>
                        </a:spcAft>
                        <a:buNone/>
                      </a:pPr>
                      <a:r>
                        <a:rPr lang="en-US" sz="1800" b="1" i="0" u="none" strike="noStrike" noProof="0">
                          <a:latin typeface="Trebuchet MS"/>
                        </a:rPr>
                        <a:t>Cluster Theme</a:t>
                      </a:r>
                      <a:endParaRPr lang="en-US"/>
                    </a:p>
                  </a:txBody>
                  <a:tcPr/>
                </a:tc>
                <a:tc>
                  <a:txBody>
                    <a:bodyPr/>
                    <a:lstStyle/>
                    <a:p>
                      <a:pPr lvl="0" algn="l">
                        <a:lnSpc>
                          <a:spcPct val="100000"/>
                        </a:lnSpc>
                        <a:spcBef>
                          <a:spcPts val="0"/>
                        </a:spcBef>
                        <a:spcAft>
                          <a:spcPts val="0"/>
                        </a:spcAft>
                        <a:buNone/>
                      </a:pPr>
                      <a:r>
                        <a:rPr lang="en-US" sz="1800" b="1" i="0" u="none" strike="noStrike" noProof="0">
                          <a:latin typeface="Trebuchet MS"/>
                        </a:rPr>
                        <a:t>Descriptive Terms</a:t>
                      </a:r>
                      <a:endParaRPr lang="en-US"/>
                    </a:p>
                  </a:txBody>
                  <a:tcPr/>
                </a:tc>
                <a:extLst>
                  <a:ext uri="{0D108BD9-81ED-4DB2-BD59-A6C34878D82A}">
                    <a16:rowId xmlns:a16="http://schemas.microsoft.com/office/drawing/2014/main" val="4245600583"/>
                  </a:ext>
                </a:extLst>
              </a:tr>
              <a:tr h="596370">
                <a:tc>
                  <a:txBody>
                    <a:bodyPr/>
                    <a:lstStyle/>
                    <a:p>
                      <a:pPr lvl="0" algn="l">
                        <a:lnSpc>
                          <a:spcPct val="100000"/>
                        </a:lnSpc>
                        <a:spcBef>
                          <a:spcPts val="0"/>
                        </a:spcBef>
                        <a:spcAft>
                          <a:spcPts val="0"/>
                        </a:spcAft>
                        <a:buNone/>
                      </a:pPr>
                      <a:r>
                        <a:rPr lang="en-US" sz="1000" b="0" i="0" u="none" strike="noStrike" noProof="0"/>
                        <a:t>Low Pay/Salary</a:t>
                      </a:r>
                      <a:endParaRPr lang="en-US"/>
                    </a:p>
                    <a:p>
                      <a:pPr lvl="0" algn="l">
                        <a:lnSpc>
                          <a:spcPct val="100000"/>
                        </a:lnSpc>
                        <a:spcBef>
                          <a:spcPts val="0"/>
                        </a:spcBef>
                        <a:spcAft>
                          <a:spcPts val="0"/>
                        </a:spcAft>
                        <a:buNone/>
                      </a:pPr>
                      <a:endParaRPr lang="en-US"/>
                    </a:p>
                  </a:txBody>
                  <a:tcPr/>
                </a:tc>
                <a:tc>
                  <a:txBody>
                    <a:bodyPr/>
                    <a:lstStyle/>
                    <a:p>
                      <a:pPr lvl="0" algn="l">
                        <a:lnSpc>
                          <a:spcPct val="100000"/>
                        </a:lnSpc>
                        <a:spcBef>
                          <a:spcPts val="0"/>
                        </a:spcBef>
                        <a:spcAft>
                          <a:spcPts val="0"/>
                        </a:spcAft>
                        <a:buNone/>
                      </a:pPr>
                      <a:r>
                        <a:rPr lang="en-US" sz="1000" b="0" i="0" u="none" strike="noStrike" noProof="0">
                          <a:latin typeface="Cambria"/>
                        </a:rPr>
                        <a:t>+pay  +low +salary  +compare  'low pay'  +increase  +hike  +'low salary'  base  +structure  +little  +raise  +mediocre  +growth</a:t>
                      </a:r>
                      <a:endParaRPr lang="en-US" sz="1000">
                        <a:latin typeface="Cambria"/>
                      </a:endParaRPr>
                    </a:p>
                  </a:txBody>
                  <a:tcPr/>
                </a:tc>
                <a:extLst>
                  <a:ext uri="{0D108BD9-81ED-4DB2-BD59-A6C34878D82A}">
                    <a16:rowId xmlns:a16="http://schemas.microsoft.com/office/drawing/2014/main" val="877252563"/>
                  </a:ext>
                </a:extLst>
              </a:tr>
              <a:tr h="596370">
                <a:tc>
                  <a:txBody>
                    <a:bodyPr/>
                    <a:lstStyle/>
                    <a:p>
                      <a:pPr lvl="0" algn="l">
                        <a:lnSpc>
                          <a:spcPct val="100000"/>
                        </a:lnSpc>
                        <a:spcBef>
                          <a:spcPts val="0"/>
                        </a:spcBef>
                        <a:spcAft>
                          <a:spcPts val="0"/>
                        </a:spcAft>
                        <a:buNone/>
                      </a:pPr>
                      <a:r>
                        <a:rPr lang="en-US" sz="1000" b="0" i="0" u="none" strike="noStrike" noProof="0"/>
                        <a:t>Poor Management + Favoritism/</a:t>
                      </a:r>
                      <a:endParaRPr lang="en-US"/>
                    </a:p>
                  </a:txBody>
                  <a:tcPr/>
                </a:tc>
                <a:tc>
                  <a:txBody>
                    <a:bodyPr/>
                    <a:lstStyle/>
                    <a:p>
                      <a:pPr lvl="0" algn="l">
                        <a:lnSpc>
                          <a:spcPct val="100000"/>
                        </a:lnSpc>
                        <a:spcBef>
                          <a:spcPts val="0"/>
                        </a:spcBef>
                        <a:spcAft>
                          <a:spcPts val="0"/>
                        </a:spcAft>
                        <a:buNone/>
                      </a:pPr>
                      <a:r>
                        <a:rPr lang="en-US" sz="1000" b="0" i="0" u="none" strike="noStrike" noProof="0">
                          <a:latin typeface="Cambria"/>
                        </a:rPr>
                        <a:t>+management  +poor  +bad  upper  +lack  'upper management'  'poor management'  +communication  'bad management'  senior  'senior management'  favoritism  +staff  politics  horrible</a:t>
                      </a:r>
                      <a:endParaRPr lang="en-US" sz="1000">
                        <a:latin typeface="Cambria"/>
                      </a:endParaRPr>
                    </a:p>
                  </a:txBody>
                  <a:tcPr/>
                </a:tc>
                <a:extLst>
                  <a:ext uri="{0D108BD9-81ED-4DB2-BD59-A6C34878D82A}">
                    <a16:rowId xmlns:a16="http://schemas.microsoft.com/office/drawing/2014/main" val="3006710291"/>
                  </a:ext>
                </a:extLst>
              </a:tr>
              <a:tr h="596370">
                <a:tc>
                  <a:txBody>
                    <a:bodyPr/>
                    <a:lstStyle/>
                    <a:p>
                      <a:pPr lvl="0" algn="l">
                        <a:lnSpc>
                          <a:spcPct val="100000"/>
                        </a:lnSpc>
                        <a:spcBef>
                          <a:spcPts val="0"/>
                        </a:spcBef>
                        <a:spcAft>
                          <a:spcPts val="0"/>
                        </a:spcAft>
                        <a:buNone/>
                      </a:pPr>
                      <a:r>
                        <a:rPr lang="en-US" sz="1000" b="0" i="0" u="none" strike="noStrike" noProof="0"/>
                        <a:t>Shifts : Night shift, Rotational</a:t>
                      </a:r>
                      <a:endParaRPr lang="en-US"/>
                    </a:p>
                  </a:txBody>
                  <a:tcPr/>
                </a:tc>
                <a:tc>
                  <a:txBody>
                    <a:bodyPr/>
                    <a:lstStyle/>
                    <a:p>
                      <a:pPr lvl="0" algn="l">
                        <a:lnSpc>
                          <a:spcPct val="100000"/>
                        </a:lnSpc>
                        <a:spcBef>
                          <a:spcPts val="0"/>
                        </a:spcBef>
                        <a:spcAft>
                          <a:spcPts val="0"/>
                        </a:spcAft>
                        <a:buNone/>
                      </a:pPr>
                      <a:r>
                        <a:rPr lang="en-US" sz="1000" b="0" i="0" u="none" strike="noStrike" noProof="0">
                          <a:latin typeface="Cambria"/>
                        </a:rPr>
                        <a:t>+shift  night  +'night shift'  +long  rotational  +timing  +'long shift'  +'rotational shift'  +'shift timing'  +hour  flexible  +early  +night  +weekend  +week</a:t>
                      </a:r>
                      <a:endParaRPr lang="en-US" sz="1000">
                        <a:latin typeface="Cambria"/>
                      </a:endParaRPr>
                    </a:p>
                  </a:txBody>
                  <a:tcPr/>
                </a:tc>
                <a:extLst>
                  <a:ext uri="{0D108BD9-81ED-4DB2-BD59-A6C34878D82A}">
                    <a16:rowId xmlns:a16="http://schemas.microsoft.com/office/drawing/2014/main" val="4192029809"/>
                  </a:ext>
                </a:extLst>
              </a:tr>
              <a:tr h="596370">
                <a:tc>
                  <a:txBody>
                    <a:bodyPr/>
                    <a:lstStyle/>
                    <a:p>
                      <a:pPr lvl="0" algn="l">
                        <a:lnSpc>
                          <a:spcPct val="100000"/>
                        </a:lnSpc>
                        <a:spcBef>
                          <a:spcPts val="0"/>
                        </a:spcBef>
                        <a:spcAft>
                          <a:spcPts val="0"/>
                        </a:spcAft>
                        <a:buNone/>
                      </a:pPr>
                      <a:r>
                        <a:rPr lang="en-US" sz="1000" b="0" i="0" u="none" strike="noStrike" noProof="0"/>
                        <a:t>Peak + Holiday Season extra hours</a:t>
                      </a:r>
                      <a:endParaRPr lang="en-US"/>
                    </a:p>
                  </a:txBody>
                  <a:tcPr/>
                </a:tc>
                <a:tc>
                  <a:txBody>
                    <a:bodyPr/>
                    <a:lstStyle/>
                    <a:p>
                      <a:pPr lvl="0" algn="l">
                        <a:lnSpc>
                          <a:spcPct val="100000"/>
                        </a:lnSpc>
                        <a:spcBef>
                          <a:spcPts val="0"/>
                        </a:spcBef>
                        <a:spcAft>
                          <a:spcPts val="0"/>
                        </a:spcAft>
                        <a:buNone/>
                      </a:pPr>
                      <a:r>
                        <a:rPr lang="en-US" sz="1000" b="0" i="0" u="none" strike="noStrike" noProof="0">
                          <a:latin typeface="Cambria"/>
                        </a:rPr>
                        <a:t>peak  +season  +'peak season'  +hour  especially  +'holiday season'  +'peak time'  +holiday  +long  mandatory  +week  +'long hour'  +overtime  demanding  hectic</a:t>
                      </a:r>
                      <a:endParaRPr lang="en-US" sz="1000">
                        <a:latin typeface="Cambria"/>
                      </a:endParaRPr>
                    </a:p>
                  </a:txBody>
                  <a:tcPr/>
                </a:tc>
                <a:extLst>
                  <a:ext uri="{0D108BD9-81ED-4DB2-BD59-A6C34878D82A}">
                    <a16:rowId xmlns:a16="http://schemas.microsoft.com/office/drawing/2014/main" val="1580478345"/>
                  </a:ext>
                </a:extLst>
              </a:tr>
              <a:tr h="596370">
                <a:tc>
                  <a:txBody>
                    <a:bodyPr/>
                    <a:lstStyle/>
                    <a:p>
                      <a:pPr lvl="0" algn="l">
                        <a:lnSpc>
                          <a:spcPct val="100000"/>
                        </a:lnSpc>
                        <a:spcBef>
                          <a:spcPts val="0"/>
                        </a:spcBef>
                        <a:spcAft>
                          <a:spcPts val="0"/>
                        </a:spcAft>
                        <a:buNone/>
                      </a:pPr>
                      <a:r>
                        <a:rPr lang="en-US" sz="1000" b="0" i="0" u="none" strike="noStrike" noProof="0"/>
                        <a:t>Fast paced + Stressful Environment</a:t>
                      </a:r>
                      <a:endParaRPr lang="en-US"/>
                    </a:p>
                  </a:txBody>
                  <a:tcPr/>
                </a:tc>
                <a:tc>
                  <a:txBody>
                    <a:bodyPr/>
                    <a:lstStyle/>
                    <a:p>
                      <a:pPr lvl="0" algn="l">
                        <a:lnSpc>
                          <a:spcPct val="100000"/>
                        </a:lnSpc>
                        <a:spcBef>
                          <a:spcPts val="0"/>
                        </a:spcBef>
                        <a:spcAft>
                          <a:spcPts val="0"/>
                        </a:spcAft>
                        <a:buNone/>
                      </a:pPr>
                      <a:r>
                        <a:rPr lang="en-US" sz="1000" b="0" i="0" u="none" strike="noStrike" noProof="0">
                          <a:latin typeface="Cambria"/>
                        </a:rPr>
                        <a:t>+environment  +work  +fast  +'work environment'  pace  paced  stressful  competitive  +pace  'fast pace'  'fast paced environment'  fast  working  demanding   +challenge  +stress  +pressure</a:t>
                      </a:r>
                      <a:endParaRPr lang="en-US" sz="1000">
                        <a:latin typeface="Cambria"/>
                      </a:endParaRPr>
                    </a:p>
                  </a:txBody>
                  <a:tcPr/>
                </a:tc>
                <a:extLst>
                  <a:ext uri="{0D108BD9-81ED-4DB2-BD59-A6C34878D82A}">
                    <a16:rowId xmlns:a16="http://schemas.microsoft.com/office/drawing/2014/main" val="4128425543"/>
                  </a:ext>
                </a:extLst>
              </a:tr>
              <a:tr h="596370">
                <a:tc>
                  <a:txBody>
                    <a:bodyPr/>
                    <a:lstStyle/>
                    <a:p>
                      <a:pPr lvl="0" algn="l">
                        <a:lnSpc>
                          <a:spcPct val="100000"/>
                        </a:lnSpc>
                        <a:spcBef>
                          <a:spcPts val="0"/>
                        </a:spcBef>
                        <a:spcAft>
                          <a:spcPts val="0"/>
                        </a:spcAft>
                        <a:buNone/>
                      </a:pPr>
                      <a:r>
                        <a:rPr lang="en-US" sz="1000" b="0" i="0" u="none" strike="noStrike" noProof="0"/>
                        <a:t>Mandatory Overtime</a:t>
                      </a:r>
                      <a:endParaRPr lang="en-US"/>
                    </a:p>
                  </a:txBody>
                  <a:tcPr/>
                </a:tc>
                <a:tc>
                  <a:txBody>
                    <a:bodyPr/>
                    <a:lstStyle/>
                    <a:p>
                      <a:pPr lvl="0" algn="l">
                        <a:lnSpc>
                          <a:spcPct val="100000"/>
                        </a:lnSpc>
                        <a:spcBef>
                          <a:spcPts val="0"/>
                        </a:spcBef>
                        <a:spcAft>
                          <a:spcPts val="0"/>
                        </a:spcAft>
                        <a:buNone/>
                      </a:pPr>
                      <a:r>
                        <a:rPr lang="en-US" sz="1000" b="0" i="0" u="none" strike="noStrike" noProof="0">
                          <a:latin typeface="Cambria"/>
                        </a:rPr>
                        <a:t>+overtime  mandatory  +'mandatory overtime'  overtime  +peak  +holiday  +rate  +long  +hour  +day  +shift  labor  +season  +'long hour'  +week</a:t>
                      </a:r>
                      <a:endParaRPr lang="en-US" sz="1000">
                        <a:latin typeface="Cambria"/>
                      </a:endParaRPr>
                    </a:p>
                  </a:txBody>
                  <a:tcPr/>
                </a:tc>
                <a:extLst>
                  <a:ext uri="{0D108BD9-81ED-4DB2-BD59-A6C34878D82A}">
                    <a16:rowId xmlns:a16="http://schemas.microsoft.com/office/drawing/2014/main" val="3613484975"/>
                  </a:ext>
                </a:extLst>
              </a:tr>
            </a:tbl>
          </a:graphicData>
        </a:graphic>
      </p:graphicFrame>
      <p:sp>
        <p:nvSpPr>
          <p:cNvPr id="15" name="TextBox 14">
            <a:extLst>
              <a:ext uri="{FF2B5EF4-FFF2-40B4-BE49-F238E27FC236}">
                <a16:creationId xmlns:a16="http://schemas.microsoft.com/office/drawing/2014/main" id="{100B8D6F-4975-3513-D634-89472EDCBCB3}"/>
              </a:ext>
            </a:extLst>
          </p:cNvPr>
          <p:cNvSpPr txBox="1"/>
          <p:nvPr/>
        </p:nvSpPr>
        <p:spPr>
          <a:xfrm>
            <a:off x="200025" y="336096"/>
            <a:ext cx="2743200"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t>Text Cluster Analysis</a:t>
            </a:r>
          </a:p>
        </p:txBody>
      </p:sp>
    </p:spTree>
    <p:extLst>
      <p:ext uri="{BB962C8B-B14F-4D97-AF65-F5344CB8AC3E}">
        <p14:creationId xmlns:p14="http://schemas.microsoft.com/office/powerpoint/2010/main" val="35278043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Table 11">
            <a:extLst>
              <a:ext uri="{FF2B5EF4-FFF2-40B4-BE49-F238E27FC236}">
                <a16:creationId xmlns:a16="http://schemas.microsoft.com/office/drawing/2014/main" id="{376495B2-2C59-C177-92AC-696282F6BE5C}"/>
              </a:ext>
            </a:extLst>
          </p:cNvPr>
          <p:cNvGraphicFramePr>
            <a:graphicFrameLocks noGrp="1"/>
          </p:cNvGraphicFramePr>
          <p:nvPr>
            <p:extLst>
              <p:ext uri="{D42A27DB-BD31-4B8C-83A1-F6EECF244321}">
                <p14:modId xmlns:p14="http://schemas.microsoft.com/office/powerpoint/2010/main" val="2215064527"/>
              </p:ext>
            </p:extLst>
          </p:nvPr>
        </p:nvGraphicFramePr>
        <p:xfrm>
          <a:off x="408214" y="870857"/>
          <a:ext cx="8409624" cy="4003001"/>
        </p:xfrm>
        <a:graphic>
          <a:graphicData uri="http://schemas.openxmlformats.org/drawingml/2006/table">
            <a:tbl>
              <a:tblPr firstRow="1" bandRow="1">
                <a:tableStyleId>{0660B408-B3CF-4A94-85FC-2B1E0A45F4A2}</a:tableStyleId>
              </a:tblPr>
              <a:tblGrid>
                <a:gridCol w="2087428">
                  <a:extLst>
                    <a:ext uri="{9D8B030D-6E8A-4147-A177-3AD203B41FA5}">
                      <a16:colId xmlns:a16="http://schemas.microsoft.com/office/drawing/2014/main" val="3072627641"/>
                    </a:ext>
                  </a:extLst>
                </a:gridCol>
                <a:gridCol w="6322196">
                  <a:extLst>
                    <a:ext uri="{9D8B030D-6E8A-4147-A177-3AD203B41FA5}">
                      <a16:colId xmlns:a16="http://schemas.microsoft.com/office/drawing/2014/main" val="4028019090"/>
                    </a:ext>
                  </a:extLst>
                </a:gridCol>
              </a:tblGrid>
              <a:tr h="698937">
                <a:tc>
                  <a:txBody>
                    <a:bodyPr/>
                    <a:lstStyle/>
                    <a:p>
                      <a:pPr lvl="0" algn="l">
                        <a:lnSpc>
                          <a:spcPct val="100000"/>
                        </a:lnSpc>
                        <a:spcBef>
                          <a:spcPts val="0"/>
                        </a:spcBef>
                        <a:spcAft>
                          <a:spcPts val="0"/>
                        </a:spcAft>
                        <a:buNone/>
                      </a:pPr>
                      <a:r>
                        <a:rPr lang="en-US" sz="1800" b="1" i="0" u="none" strike="noStrike" noProof="0">
                          <a:latin typeface="Trebuchet MS"/>
                        </a:rPr>
                        <a:t>Cluster Theme</a:t>
                      </a:r>
                      <a:endParaRPr lang="en-US"/>
                    </a:p>
                  </a:txBody>
                  <a:tcPr/>
                </a:tc>
                <a:tc>
                  <a:txBody>
                    <a:bodyPr/>
                    <a:lstStyle/>
                    <a:p>
                      <a:pPr lvl="0" algn="l">
                        <a:lnSpc>
                          <a:spcPct val="100000"/>
                        </a:lnSpc>
                        <a:spcBef>
                          <a:spcPts val="0"/>
                        </a:spcBef>
                        <a:spcAft>
                          <a:spcPts val="0"/>
                        </a:spcAft>
                        <a:buNone/>
                      </a:pPr>
                      <a:r>
                        <a:rPr lang="en-US" sz="1800" b="1" i="0" u="none" strike="noStrike" noProof="0">
                          <a:latin typeface="Trebuchet MS"/>
                        </a:rPr>
                        <a:t>Descriptive Terms</a:t>
                      </a:r>
                      <a:endParaRPr lang="en-US"/>
                    </a:p>
                  </a:txBody>
                  <a:tcPr/>
                </a:tc>
                <a:extLst>
                  <a:ext uri="{0D108BD9-81ED-4DB2-BD59-A6C34878D82A}">
                    <a16:rowId xmlns:a16="http://schemas.microsoft.com/office/drawing/2014/main" val="4245600583"/>
                  </a:ext>
                </a:extLst>
              </a:tr>
              <a:tr h="864140">
                <a:tc>
                  <a:txBody>
                    <a:bodyPr/>
                    <a:lstStyle/>
                    <a:p>
                      <a:pPr lvl="0" algn="l">
                        <a:lnSpc>
                          <a:spcPct val="100000"/>
                        </a:lnSpc>
                        <a:spcBef>
                          <a:spcPts val="0"/>
                        </a:spcBef>
                        <a:spcAft>
                          <a:spcPts val="0"/>
                        </a:spcAft>
                        <a:buNone/>
                      </a:pPr>
                      <a:r>
                        <a:rPr lang="en-US" sz="1050" b="0" i="0" u="none" strike="noStrike" noProof="0">
                          <a:latin typeface="Trebuchet MS"/>
                        </a:rPr>
                        <a:t>Long work hours (Physically demanding)</a:t>
                      </a:r>
                      <a:endParaRPr lang="en-US" sz="1050"/>
                    </a:p>
                  </a:txBody>
                  <a:tcPr/>
                </a:tc>
                <a:tc>
                  <a:txBody>
                    <a:bodyPr/>
                    <a:lstStyle/>
                    <a:p>
                      <a:pPr lvl="0" algn="l">
                        <a:lnSpc>
                          <a:spcPct val="100000"/>
                        </a:lnSpc>
                        <a:spcBef>
                          <a:spcPts val="0"/>
                        </a:spcBef>
                        <a:spcAft>
                          <a:spcPts val="0"/>
                        </a:spcAft>
                        <a:buNone/>
                      </a:pPr>
                      <a:r>
                        <a:rPr lang="en-US" sz="1050" b="0" i="0" u="none" strike="noStrike" noProof="0">
                          <a:latin typeface="Cambria"/>
                        </a:rPr>
                        <a:t>+hour  +long  +'long hour'  +work  +day  +week  +foot  working  +stand  physically  +'work hour'  +walk  +peak  walking  demanding</a:t>
                      </a:r>
                      <a:endParaRPr lang="en-US" sz="1050">
                        <a:latin typeface="Cambria"/>
                      </a:endParaRPr>
                    </a:p>
                  </a:txBody>
                  <a:tcPr/>
                </a:tc>
                <a:extLst>
                  <a:ext uri="{0D108BD9-81ED-4DB2-BD59-A6C34878D82A}">
                    <a16:rowId xmlns:a16="http://schemas.microsoft.com/office/drawing/2014/main" val="877252563"/>
                  </a:ext>
                </a:extLst>
              </a:tr>
              <a:tr h="902263">
                <a:tc>
                  <a:txBody>
                    <a:bodyPr/>
                    <a:lstStyle/>
                    <a:p>
                      <a:pPr lvl="0" algn="l">
                        <a:lnSpc>
                          <a:spcPct val="100000"/>
                        </a:lnSpc>
                        <a:spcBef>
                          <a:spcPts val="0"/>
                        </a:spcBef>
                        <a:spcAft>
                          <a:spcPts val="0"/>
                        </a:spcAft>
                        <a:buNone/>
                      </a:pPr>
                      <a:r>
                        <a:rPr lang="en-US" sz="1050" b="0" i="0" u="none" strike="noStrike" noProof="0"/>
                        <a:t>Short breaks</a:t>
                      </a:r>
                      <a:endParaRPr lang="en-US" sz="1050"/>
                    </a:p>
                  </a:txBody>
                  <a:tcPr/>
                </a:tc>
                <a:tc>
                  <a:txBody>
                    <a:bodyPr/>
                    <a:lstStyle/>
                    <a:p>
                      <a:pPr lvl="0" algn="l">
                        <a:lnSpc>
                          <a:spcPct val="100000"/>
                        </a:lnSpc>
                        <a:spcBef>
                          <a:spcPts val="0"/>
                        </a:spcBef>
                        <a:spcAft>
                          <a:spcPts val="0"/>
                        </a:spcAft>
                        <a:buNone/>
                      </a:pPr>
                      <a:r>
                        <a:rPr lang="en-US" sz="1050" b="0" i="0" u="none" strike="noStrike" noProof="0">
                          <a:latin typeface="Cambria"/>
                        </a:rPr>
                        <a:t>+break  +short  +hour  +'short break'  +long  +time  +lunch  +'long hour'  +room  +minute  +walk  minute  +'break room'  +foot</a:t>
                      </a:r>
                      <a:endParaRPr lang="en-US" sz="1050">
                        <a:latin typeface="Cambria"/>
                      </a:endParaRPr>
                    </a:p>
                  </a:txBody>
                  <a:tcPr/>
                </a:tc>
                <a:extLst>
                  <a:ext uri="{0D108BD9-81ED-4DB2-BD59-A6C34878D82A}">
                    <a16:rowId xmlns:a16="http://schemas.microsoft.com/office/drawing/2014/main" val="573096559"/>
                  </a:ext>
                </a:extLst>
              </a:tr>
              <a:tr h="698937">
                <a:tc>
                  <a:txBody>
                    <a:bodyPr/>
                    <a:lstStyle/>
                    <a:p>
                      <a:pPr lvl="0" algn="l">
                        <a:lnSpc>
                          <a:spcPct val="100000"/>
                        </a:lnSpc>
                        <a:spcBef>
                          <a:spcPts val="0"/>
                        </a:spcBef>
                        <a:spcAft>
                          <a:spcPts val="0"/>
                        </a:spcAft>
                        <a:buNone/>
                      </a:pPr>
                      <a:r>
                        <a:rPr lang="en-US" sz="1050" b="0" i="0" u="none" strike="noStrike" noProof="0">
                          <a:latin typeface="Trebuchet MS"/>
                        </a:rPr>
                        <a:t>Work life balance</a:t>
                      </a:r>
                      <a:endParaRPr lang="en-US" sz="1050"/>
                    </a:p>
                  </a:txBody>
                  <a:tcPr/>
                </a:tc>
                <a:tc>
                  <a:txBody>
                    <a:bodyPr/>
                    <a:lstStyle/>
                    <a:p>
                      <a:pPr lvl="0" algn="l">
                        <a:lnSpc>
                          <a:spcPct val="100000"/>
                        </a:lnSpc>
                        <a:spcBef>
                          <a:spcPts val="0"/>
                        </a:spcBef>
                        <a:spcAft>
                          <a:spcPts val="0"/>
                        </a:spcAft>
                        <a:buNone/>
                      </a:pPr>
                      <a:r>
                        <a:rPr lang="en-US" sz="1050" b="0" i="0" u="none" strike="noStrike" noProof="0">
                          <a:latin typeface="Cambria"/>
                        </a:rPr>
                        <a:t>+work  +balance  life  +'life balance'  +life  +'work life balance'  +poor  +maintain  'balance can'  'no work'  work  hectic  +pressure  +challenge  difficult</a:t>
                      </a:r>
                      <a:endParaRPr lang="en-US" sz="1050">
                        <a:latin typeface="Cambria"/>
                      </a:endParaRPr>
                    </a:p>
                  </a:txBody>
                  <a:tcPr/>
                </a:tc>
                <a:extLst>
                  <a:ext uri="{0D108BD9-81ED-4DB2-BD59-A6C34878D82A}">
                    <a16:rowId xmlns:a16="http://schemas.microsoft.com/office/drawing/2014/main" val="3006710291"/>
                  </a:ext>
                </a:extLst>
              </a:tr>
              <a:tr h="838724">
                <a:tc>
                  <a:txBody>
                    <a:bodyPr/>
                    <a:lstStyle/>
                    <a:p>
                      <a:pPr lvl="0" algn="l">
                        <a:lnSpc>
                          <a:spcPct val="100000"/>
                        </a:lnSpc>
                        <a:spcBef>
                          <a:spcPts val="0"/>
                        </a:spcBef>
                        <a:spcAft>
                          <a:spcPts val="0"/>
                        </a:spcAft>
                        <a:buNone/>
                      </a:pPr>
                      <a:r>
                        <a:rPr lang="en-US" sz="1050" b="0" i="0" u="none" strike="noStrike" noProof="0">
                          <a:latin typeface="Trebuchet MS"/>
                        </a:rPr>
                        <a:t>Slow career growth/promotion opportunities</a:t>
                      </a:r>
                      <a:br>
                        <a:rPr lang="en-US" sz="2000"/>
                      </a:br>
                      <a:endParaRPr lang="en-US" sz="2000"/>
                    </a:p>
                  </a:txBody>
                  <a:tcPr/>
                </a:tc>
                <a:tc>
                  <a:txBody>
                    <a:bodyPr/>
                    <a:lstStyle/>
                    <a:p>
                      <a:pPr lvl="0" algn="l">
                        <a:lnSpc>
                          <a:spcPct val="100000"/>
                        </a:lnSpc>
                        <a:spcBef>
                          <a:spcPts val="0"/>
                        </a:spcBef>
                        <a:spcAft>
                          <a:spcPts val="0"/>
                        </a:spcAft>
                        <a:buNone/>
                      </a:pPr>
                      <a:r>
                        <a:rPr lang="en-US" sz="1050" b="0" i="0" u="none" strike="noStrike" noProof="0">
                          <a:latin typeface="Cambria"/>
                        </a:rPr>
                        <a:t>+growth  +career  +opportunity  +slow  'career growth'  +salary  +development  +path  'slow growth'  +'growth opportunity'  limited  slow  +limit  +room  +promotion</a:t>
                      </a:r>
                      <a:endParaRPr lang="en-US" sz="1050">
                        <a:latin typeface="Cambria"/>
                      </a:endParaRPr>
                    </a:p>
                  </a:txBody>
                  <a:tcPr/>
                </a:tc>
                <a:extLst>
                  <a:ext uri="{0D108BD9-81ED-4DB2-BD59-A6C34878D82A}">
                    <a16:rowId xmlns:a16="http://schemas.microsoft.com/office/drawing/2014/main" val="4192029809"/>
                  </a:ext>
                </a:extLst>
              </a:tr>
            </a:tbl>
          </a:graphicData>
        </a:graphic>
      </p:graphicFrame>
      <p:sp>
        <p:nvSpPr>
          <p:cNvPr id="15" name="TextBox 14">
            <a:extLst>
              <a:ext uri="{FF2B5EF4-FFF2-40B4-BE49-F238E27FC236}">
                <a16:creationId xmlns:a16="http://schemas.microsoft.com/office/drawing/2014/main" id="{100B8D6F-4975-3513-D634-89472EDCBCB3}"/>
              </a:ext>
            </a:extLst>
          </p:cNvPr>
          <p:cNvSpPr txBox="1"/>
          <p:nvPr/>
        </p:nvSpPr>
        <p:spPr>
          <a:xfrm>
            <a:off x="220436" y="383721"/>
            <a:ext cx="2743200"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t>Text Cluster Analysis</a:t>
            </a:r>
          </a:p>
        </p:txBody>
      </p:sp>
    </p:spTree>
    <p:extLst>
      <p:ext uri="{BB962C8B-B14F-4D97-AF65-F5344CB8AC3E}">
        <p14:creationId xmlns:p14="http://schemas.microsoft.com/office/powerpoint/2010/main" val="6405510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F2DD0-D5A7-16A1-CB9B-215B1827FA50}"/>
              </a:ext>
            </a:extLst>
          </p:cNvPr>
          <p:cNvSpPr>
            <a:spLocks noGrp="1"/>
          </p:cNvSpPr>
          <p:nvPr>
            <p:ph type="title"/>
          </p:nvPr>
        </p:nvSpPr>
        <p:spPr>
          <a:xfrm>
            <a:off x="284486" y="254525"/>
            <a:ext cx="8520600" cy="572700"/>
          </a:xfrm>
        </p:spPr>
        <p:txBody>
          <a:bodyPr>
            <a:normAutofit fontScale="90000"/>
          </a:bodyPr>
          <a:lstStyle/>
          <a:p>
            <a:r>
              <a:rPr lang="en-US"/>
              <a:t>Discrepancies</a:t>
            </a:r>
          </a:p>
        </p:txBody>
      </p:sp>
      <p:sp>
        <p:nvSpPr>
          <p:cNvPr id="3" name="Text Placeholder 2">
            <a:extLst>
              <a:ext uri="{FF2B5EF4-FFF2-40B4-BE49-F238E27FC236}">
                <a16:creationId xmlns:a16="http://schemas.microsoft.com/office/drawing/2014/main" id="{BA05A04B-F542-C990-C59D-62D631906BAF}"/>
              </a:ext>
            </a:extLst>
          </p:cNvPr>
          <p:cNvSpPr>
            <a:spLocks noGrp="1"/>
          </p:cNvSpPr>
          <p:nvPr>
            <p:ph type="body" idx="1"/>
          </p:nvPr>
        </p:nvSpPr>
        <p:spPr>
          <a:xfrm>
            <a:off x="284486" y="1153337"/>
            <a:ext cx="8520600" cy="3987900"/>
          </a:xfrm>
        </p:spPr>
        <p:txBody>
          <a:bodyPr>
            <a:normAutofit/>
          </a:bodyPr>
          <a:lstStyle/>
          <a:p>
            <a:pPr marL="114300" indent="0">
              <a:buNone/>
            </a:pPr>
            <a:endParaRPr lang="en-US" sz="1200">
              <a:ea typeface="+mn-lt"/>
              <a:cs typeface="+mn-lt"/>
            </a:endParaRPr>
          </a:p>
          <a:p>
            <a:pPr marL="114300" indent="0">
              <a:buNone/>
            </a:pPr>
            <a:endParaRPr lang="en-US" sz="1200" b="1"/>
          </a:p>
          <a:p>
            <a:r>
              <a:rPr lang="en-US" sz="1200"/>
              <a:t>Work life balance in Pros :</a:t>
            </a:r>
            <a:r>
              <a:rPr lang="en-US" sz="1200" i="1"/>
              <a:t> Frequency: 118 #documents : 117</a:t>
            </a:r>
            <a:br>
              <a:rPr lang="en-US" sz="1200" i="1"/>
            </a:br>
            <a:br>
              <a:rPr lang="en-US" sz="1200" i="1"/>
            </a:br>
            <a:r>
              <a:rPr lang="en-US" sz="1200">
                <a:ea typeface="+mn-lt"/>
                <a:cs typeface="+mn-lt"/>
              </a:rPr>
              <a:t>Work life balance in Cons: </a:t>
            </a:r>
            <a:r>
              <a:rPr lang="en-US" sz="1200" i="1">
                <a:ea typeface="+mn-lt"/>
                <a:cs typeface="+mn-lt"/>
              </a:rPr>
              <a:t>Frequency: 364 #documents : 358</a:t>
            </a:r>
            <a:br>
              <a:rPr lang="en-US" sz="1200" i="1">
                <a:ea typeface="+mn-lt"/>
                <a:cs typeface="+mn-lt"/>
              </a:rPr>
            </a:br>
            <a:endParaRPr lang="en-US" sz="1200">
              <a:ea typeface="+mn-lt"/>
              <a:cs typeface="+mn-lt"/>
            </a:endParaRPr>
          </a:p>
          <a:p>
            <a:r>
              <a:rPr lang="en-US" sz="1200">
                <a:ea typeface="+mn-lt"/>
                <a:cs typeface="+mn-lt"/>
              </a:rPr>
              <a:t>Salary(High) in Pros :</a:t>
            </a:r>
            <a:r>
              <a:rPr lang="en-US" sz="1200" i="1">
                <a:ea typeface="+mn-lt"/>
                <a:cs typeface="+mn-lt"/>
              </a:rPr>
              <a:t> Frequency: 232 #documents : 232</a:t>
            </a:r>
            <a:br>
              <a:rPr lang="en-US" sz="1200" i="1">
                <a:ea typeface="+mn-lt"/>
                <a:cs typeface="+mn-lt"/>
              </a:rPr>
            </a:br>
            <a:br>
              <a:rPr lang="en-US" sz="1200" i="1">
                <a:ea typeface="+mn-lt"/>
                <a:cs typeface="+mn-lt"/>
              </a:rPr>
            </a:br>
            <a:r>
              <a:rPr lang="en-US" sz="1200" i="1">
                <a:ea typeface="+mn-lt"/>
                <a:cs typeface="+mn-lt"/>
              </a:rPr>
              <a:t>Salary(Low) in Cons: </a:t>
            </a:r>
            <a:r>
              <a:rPr lang="en-US" sz="1200" i="1"/>
              <a:t>Frequency: 30 #documents : 30</a:t>
            </a:r>
            <a:br>
              <a:rPr lang="en-US" sz="1200" i="1"/>
            </a:br>
            <a:endParaRPr lang="en-US" sz="1200">
              <a:ea typeface="+mn-lt"/>
              <a:cs typeface="+mn-lt"/>
            </a:endParaRPr>
          </a:p>
          <a:p>
            <a:r>
              <a:rPr lang="en-US" sz="1200"/>
              <a:t>Fast paced Environment in Pros : </a:t>
            </a:r>
            <a:r>
              <a:rPr lang="en-US" sz="1200" i="1"/>
              <a:t>Frequency: 153 #documents : 153</a:t>
            </a:r>
            <a:br>
              <a:rPr lang="en-US" sz="1200" i="1"/>
            </a:br>
            <a:endParaRPr lang="en-US" sz="1200" i="1"/>
          </a:p>
          <a:p>
            <a:r>
              <a:rPr lang="en-US" sz="1200">
                <a:ea typeface="+mn-lt"/>
                <a:cs typeface="+mn-lt"/>
              </a:rPr>
              <a:t>Fast paced Environment in Cons : </a:t>
            </a:r>
            <a:r>
              <a:rPr lang="en-US" sz="1200" i="1">
                <a:ea typeface="+mn-lt"/>
                <a:cs typeface="+mn-lt"/>
              </a:rPr>
              <a:t>Frequency: 38 #documents : 38</a:t>
            </a:r>
            <a:endParaRPr lang="en-US" sz="1200" i="1"/>
          </a:p>
          <a:p>
            <a:endParaRPr lang="en-US" sz="1200" i="1"/>
          </a:p>
          <a:p>
            <a:pPr marL="114300" indent="0">
              <a:buNone/>
            </a:pPr>
            <a:endParaRPr lang="en-US" sz="1200" i="1"/>
          </a:p>
          <a:p>
            <a:endParaRPr lang="en-US" sz="1200" i="1"/>
          </a:p>
        </p:txBody>
      </p:sp>
    </p:spTree>
    <p:extLst>
      <p:ext uri="{BB962C8B-B14F-4D97-AF65-F5344CB8AC3E}">
        <p14:creationId xmlns:p14="http://schemas.microsoft.com/office/powerpoint/2010/main" val="37809412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F9BB96DC-7257-4310-AA48-BEE9B2B2DA0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6350"/>
            <a:ext cx="9144000" cy="5149850"/>
            <a:chOff x="0" y="-8467"/>
            <a:chExt cx="12192000" cy="6866467"/>
          </a:xfrm>
        </p:grpSpPr>
        <p:sp>
          <p:nvSpPr>
            <p:cNvPr id="13" name="Freeform 14">
              <a:extLst>
                <a:ext uri="{FF2B5EF4-FFF2-40B4-BE49-F238E27FC236}">
                  <a16:creationId xmlns:a16="http://schemas.microsoft.com/office/drawing/2014/main" id="{A199C6C8-798B-4D00-8C47-F1D5A88678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4" name="Straight Connector 13">
              <a:extLst>
                <a:ext uri="{FF2B5EF4-FFF2-40B4-BE49-F238E27FC236}">
                  <a16:creationId xmlns:a16="http://schemas.microsoft.com/office/drawing/2014/main" id="{BCB0BF1B-F83E-41D6-83B4-76BB733C502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45DD6DAC-841F-44E8-B772-3B0CC4F9D08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16" name="Rectangle 23">
              <a:extLst>
                <a:ext uri="{FF2B5EF4-FFF2-40B4-BE49-F238E27FC236}">
                  <a16:creationId xmlns:a16="http://schemas.microsoft.com/office/drawing/2014/main" id="{30A20FCD-ACEB-47CE-B31B-91C08ADA44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5">
              <a:extLst>
                <a:ext uri="{FF2B5EF4-FFF2-40B4-BE49-F238E27FC236}">
                  <a16:creationId xmlns:a16="http://schemas.microsoft.com/office/drawing/2014/main" id="{7A2B1C25-C94E-4302-99B8-C7A8AFE4F4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id="{96AEEF64-15E5-4241-B44E-FD39BF126E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27">
              <a:extLst>
                <a:ext uri="{FF2B5EF4-FFF2-40B4-BE49-F238E27FC236}">
                  <a16:creationId xmlns:a16="http://schemas.microsoft.com/office/drawing/2014/main" id="{3CE4991B-2483-477C-A8EF-EA0D3A372A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28">
              <a:extLst>
                <a:ext uri="{FF2B5EF4-FFF2-40B4-BE49-F238E27FC236}">
                  <a16:creationId xmlns:a16="http://schemas.microsoft.com/office/drawing/2014/main" id="{C57CCE68-31BF-4CB2-A1BA-20C70F17D9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Rectangle 29">
              <a:extLst>
                <a:ext uri="{FF2B5EF4-FFF2-40B4-BE49-F238E27FC236}">
                  <a16:creationId xmlns:a16="http://schemas.microsoft.com/office/drawing/2014/main" id="{FC67EFBD-5CEA-432B-8051-6A7B3E06D0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Isosceles Triangle 21">
              <a:extLst>
                <a:ext uri="{FF2B5EF4-FFF2-40B4-BE49-F238E27FC236}">
                  <a16:creationId xmlns:a16="http://schemas.microsoft.com/office/drawing/2014/main" id="{1FF74FE3-9906-485E-94D7-2AA34D9275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A21E0EF1-C4FE-5072-B009-DC4C488B5FF7}"/>
              </a:ext>
            </a:extLst>
          </p:cNvPr>
          <p:cNvSpPr>
            <a:spLocks noGrp="1"/>
          </p:cNvSpPr>
          <p:nvPr>
            <p:ph type="title"/>
          </p:nvPr>
        </p:nvSpPr>
        <p:spPr>
          <a:xfrm>
            <a:off x="667817" y="2036177"/>
            <a:ext cx="7419827" cy="759789"/>
          </a:xfrm>
        </p:spPr>
        <p:txBody>
          <a:bodyPr vert="horz" lIns="91440" tIns="45720" rIns="91440" bIns="45720" rtlCol="0" anchor="b">
            <a:normAutofit/>
          </a:bodyPr>
          <a:lstStyle/>
          <a:p>
            <a:pPr algn="ctr">
              <a:lnSpc>
                <a:spcPct val="90000"/>
              </a:lnSpc>
              <a:spcBef>
                <a:spcPct val="0"/>
              </a:spcBef>
            </a:pPr>
            <a:r>
              <a:rPr lang="en-US" sz="3800"/>
              <a:t>Key Concept Links</a:t>
            </a:r>
            <a:endParaRPr lang="en-US"/>
          </a:p>
        </p:txBody>
      </p:sp>
      <p:pic>
        <p:nvPicPr>
          <p:cNvPr id="3" name="Picture 7" descr="A picture containing text, sign, screenshot&#10;&#10;Description automatically generated">
            <a:extLst>
              <a:ext uri="{FF2B5EF4-FFF2-40B4-BE49-F238E27FC236}">
                <a16:creationId xmlns:a16="http://schemas.microsoft.com/office/drawing/2014/main" id="{6A143988-DF4C-4D13-8FB7-692BC3446EE6}"/>
              </a:ext>
            </a:extLst>
          </p:cNvPr>
          <p:cNvPicPr>
            <a:picLocks noChangeAspect="1"/>
          </p:cNvPicPr>
          <p:nvPr/>
        </p:nvPicPr>
        <p:blipFill>
          <a:blip r:embed="rId2"/>
          <a:stretch>
            <a:fillRect/>
          </a:stretch>
        </p:blipFill>
        <p:spPr>
          <a:xfrm>
            <a:off x="190108" y="252131"/>
            <a:ext cx="4346652" cy="1931416"/>
          </a:xfrm>
          <a:prstGeom prst="rect">
            <a:avLst/>
          </a:prstGeom>
        </p:spPr>
      </p:pic>
      <p:pic>
        <p:nvPicPr>
          <p:cNvPr id="8" name="Picture 8" descr="Diagram&#10;&#10;Description automatically generated">
            <a:extLst>
              <a:ext uri="{FF2B5EF4-FFF2-40B4-BE49-F238E27FC236}">
                <a16:creationId xmlns:a16="http://schemas.microsoft.com/office/drawing/2014/main" id="{030E9C7A-7D82-2778-83D4-3C72102837C9}"/>
              </a:ext>
            </a:extLst>
          </p:cNvPr>
          <p:cNvPicPr>
            <a:picLocks noChangeAspect="1"/>
          </p:cNvPicPr>
          <p:nvPr/>
        </p:nvPicPr>
        <p:blipFill>
          <a:blip r:embed="rId3"/>
          <a:stretch>
            <a:fillRect/>
          </a:stretch>
        </p:blipFill>
        <p:spPr>
          <a:xfrm>
            <a:off x="1580342" y="2803094"/>
            <a:ext cx="5886450" cy="2152650"/>
          </a:xfrm>
          <a:prstGeom prst="rect">
            <a:avLst/>
          </a:prstGeom>
        </p:spPr>
      </p:pic>
      <p:pic>
        <p:nvPicPr>
          <p:cNvPr id="9" name="Picture 9">
            <a:extLst>
              <a:ext uri="{FF2B5EF4-FFF2-40B4-BE49-F238E27FC236}">
                <a16:creationId xmlns:a16="http://schemas.microsoft.com/office/drawing/2014/main" id="{09170010-1C75-7906-D92B-F1179BC4576D}"/>
              </a:ext>
            </a:extLst>
          </p:cNvPr>
          <p:cNvPicPr>
            <a:picLocks noChangeAspect="1"/>
          </p:cNvPicPr>
          <p:nvPr/>
        </p:nvPicPr>
        <p:blipFill>
          <a:blip r:embed="rId4"/>
          <a:stretch>
            <a:fillRect/>
          </a:stretch>
        </p:blipFill>
        <p:spPr>
          <a:xfrm>
            <a:off x="4382146" y="254311"/>
            <a:ext cx="4602997" cy="1922672"/>
          </a:xfrm>
          <a:prstGeom prst="rect">
            <a:avLst/>
          </a:prstGeom>
        </p:spPr>
      </p:pic>
    </p:spTree>
    <p:extLst>
      <p:ext uri="{BB962C8B-B14F-4D97-AF65-F5344CB8AC3E}">
        <p14:creationId xmlns:p14="http://schemas.microsoft.com/office/powerpoint/2010/main" val="5675859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A58E33-BBD5-1BE3-1C0C-BC635474793F}"/>
              </a:ext>
            </a:extLst>
          </p:cNvPr>
          <p:cNvSpPr>
            <a:spLocks noGrp="1"/>
          </p:cNvSpPr>
          <p:nvPr>
            <p:ph type="title"/>
          </p:nvPr>
        </p:nvSpPr>
        <p:spPr>
          <a:xfrm>
            <a:off x="302880" y="336410"/>
            <a:ext cx="8520600" cy="572700"/>
          </a:xfrm>
        </p:spPr>
        <p:txBody>
          <a:bodyPr>
            <a:noAutofit/>
          </a:bodyPr>
          <a:lstStyle/>
          <a:p>
            <a:r>
              <a:rPr lang="en-US">
                <a:solidFill>
                  <a:schemeClr val="tx1"/>
                </a:solidFill>
              </a:rPr>
              <a:t>Modeling: Microsoft Reviews</a:t>
            </a:r>
          </a:p>
        </p:txBody>
      </p:sp>
      <p:sp>
        <p:nvSpPr>
          <p:cNvPr id="3" name="Text Placeholder 2">
            <a:extLst>
              <a:ext uri="{FF2B5EF4-FFF2-40B4-BE49-F238E27FC236}">
                <a16:creationId xmlns:a16="http://schemas.microsoft.com/office/drawing/2014/main" id="{D11434C4-32CF-B610-D725-AC9E63A10B4E}"/>
              </a:ext>
            </a:extLst>
          </p:cNvPr>
          <p:cNvSpPr>
            <a:spLocks noGrp="1"/>
          </p:cNvSpPr>
          <p:nvPr>
            <p:ph type="body" idx="1"/>
          </p:nvPr>
        </p:nvSpPr>
        <p:spPr/>
        <p:txBody>
          <a:bodyPr/>
          <a:lstStyle/>
          <a:p>
            <a:pPr marL="114300" indent="0">
              <a:buNone/>
            </a:pPr>
            <a:endParaRPr lang="en-US"/>
          </a:p>
        </p:txBody>
      </p:sp>
      <p:pic>
        <p:nvPicPr>
          <p:cNvPr id="7" name="Picture 6">
            <a:extLst>
              <a:ext uri="{FF2B5EF4-FFF2-40B4-BE49-F238E27FC236}">
                <a16:creationId xmlns:a16="http://schemas.microsoft.com/office/drawing/2014/main" id="{AEA70AE5-5014-FA0B-53EC-EAE66BCC96CF}"/>
              </a:ext>
            </a:extLst>
          </p:cNvPr>
          <p:cNvPicPr>
            <a:picLocks noChangeAspect="1"/>
          </p:cNvPicPr>
          <p:nvPr/>
        </p:nvPicPr>
        <p:blipFill>
          <a:blip r:embed="rId2"/>
          <a:stretch>
            <a:fillRect/>
          </a:stretch>
        </p:blipFill>
        <p:spPr>
          <a:xfrm>
            <a:off x="311700" y="1152475"/>
            <a:ext cx="6923987" cy="3173035"/>
          </a:xfrm>
          <a:prstGeom prst="rect">
            <a:avLst/>
          </a:prstGeom>
        </p:spPr>
      </p:pic>
      <p:pic>
        <p:nvPicPr>
          <p:cNvPr id="11" name="Picture 10">
            <a:extLst>
              <a:ext uri="{FF2B5EF4-FFF2-40B4-BE49-F238E27FC236}">
                <a16:creationId xmlns:a16="http://schemas.microsoft.com/office/drawing/2014/main" id="{D919F4FE-AC27-8490-0D60-111E218CC2D7}"/>
              </a:ext>
            </a:extLst>
          </p:cNvPr>
          <p:cNvPicPr>
            <a:picLocks noChangeAspect="1"/>
          </p:cNvPicPr>
          <p:nvPr/>
        </p:nvPicPr>
        <p:blipFill>
          <a:blip r:embed="rId3"/>
          <a:stretch>
            <a:fillRect/>
          </a:stretch>
        </p:blipFill>
        <p:spPr>
          <a:xfrm>
            <a:off x="739317" y="2007809"/>
            <a:ext cx="2655890" cy="2041468"/>
          </a:xfrm>
          <a:prstGeom prst="rect">
            <a:avLst/>
          </a:prstGeom>
        </p:spPr>
      </p:pic>
    </p:spTree>
    <p:extLst>
      <p:ext uri="{BB962C8B-B14F-4D97-AF65-F5344CB8AC3E}">
        <p14:creationId xmlns:p14="http://schemas.microsoft.com/office/powerpoint/2010/main" val="17059093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BAD7710-18A2-CCC0-6A6C-6360925BE251}"/>
              </a:ext>
            </a:extLst>
          </p:cNvPr>
          <p:cNvPicPr>
            <a:picLocks noChangeAspect="1"/>
          </p:cNvPicPr>
          <p:nvPr/>
        </p:nvPicPr>
        <p:blipFill>
          <a:blip r:embed="rId2">
            <a:alphaModFix/>
            <a:extLst>
              <a:ext uri="{BEBA8EAE-BF5A-486C-A8C5-ECC9F3942E4B}">
                <a14:imgProps xmlns:a14="http://schemas.microsoft.com/office/drawing/2010/main">
                  <a14:imgLayer r:embed="rId3">
                    <a14:imgEffect>
                      <a14:colorTemperature colorTemp="6000"/>
                    </a14:imgEffect>
                    <a14:imgEffect>
                      <a14:saturation sat="54000"/>
                    </a14:imgEffect>
                  </a14:imgLayer>
                </a14:imgProps>
              </a:ext>
            </a:extLst>
          </a:blip>
          <a:stretch>
            <a:fillRect/>
          </a:stretch>
        </p:blipFill>
        <p:spPr>
          <a:xfrm>
            <a:off x="65314" y="697832"/>
            <a:ext cx="9013371" cy="1814732"/>
          </a:xfrm>
          <a:prstGeom prst="rect">
            <a:avLst/>
          </a:prstGeom>
        </p:spPr>
      </p:pic>
      <p:pic>
        <p:nvPicPr>
          <p:cNvPr id="6" name="Picture 5">
            <a:extLst>
              <a:ext uri="{FF2B5EF4-FFF2-40B4-BE49-F238E27FC236}">
                <a16:creationId xmlns:a16="http://schemas.microsoft.com/office/drawing/2014/main" id="{BC69DA4D-D8EE-0196-F6D2-50F9BB26BBA0}"/>
              </a:ext>
            </a:extLst>
          </p:cNvPr>
          <p:cNvPicPr>
            <a:picLocks noChangeAspect="1"/>
          </p:cNvPicPr>
          <p:nvPr/>
        </p:nvPicPr>
        <p:blipFill>
          <a:blip r:embed="rId4">
            <a:alphaModFix amt="94000"/>
          </a:blip>
          <a:stretch>
            <a:fillRect/>
          </a:stretch>
        </p:blipFill>
        <p:spPr>
          <a:xfrm>
            <a:off x="794080" y="2571750"/>
            <a:ext cx="6176275" cy="2495716"/>
          </a:xfrm>
          <a:prstGeom prst="rect">
            <a:avLst/>
          </a:prstGeom>
        </p:spPr>
      </p:pic>
      <p:sp>
        <p:nvSpPr>
          <p:cNvPr id="11" name="TextBox 10">
            <a:extLst>
              <a:ext uri="{FF2B5EF4-FFF2-40B4-BE49-F238E27FC236}">
                <a16:creationId xmlns:a16="http://schemas.microsoft.com/office/drawing/2014/main" id="{DF19C7CD-734F-C227-BE56-258960F75525}"/>
              </a:ext>
            </a:extLst>
          </p:cNvPr>
          <p:cNvSpPr txBox="1"/>
          <p:nvPr/>
        </p:nvSpPr>
        <p:spPr>
          <a:xfrm>
            <a:off x="9840" y="-7684"/>
            <a:ext cx="2489784" cy="646331"/>
          </a:xfrm>
          <a:prstGeom prst="rect">
            <a:avLst/>
          </a:prstGeom>
          <a:noFill/>
        </p:spPr>
        <p:txBody>
          <a:bodyPr wrap="square" rtlCol="0">
            <a:spAutoFit/>
          </a:bodyPr>
          <a:lstStyle/>
          <a:p>
            <a:pPr lvl="1"/>
            <a:r>
              <a:rPr lang="en-US" sz="3600">
                <a:latin typeface="+mj-lt"/>
              </a:rPr>
              <a:t>Model ROC</a:t>
            </a:r>
          </a:p>
        </p:txBody>
      </p:sp>
    </p:spTree>
    <p:extLst>
      <p:ext uri="{BB962C8B-B14F-4D97-AF65-F5344CB8AC3E}">
        <p14:creationId xmlns:p14="http://schemas.microsoft.com/office/powerpoint/2010/main" val="12812289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CFAC24A-6276-0CB9-285B-FA58232AEE96}"/>
              </a:ext>
            </a:extLst>
          </p:cNvPr>
          <p:cNvPicPr>
            <a:picLocks noChangeAspect="1"/>
          </p:cNvPicPr>
          <p:nvPr/>
        </p:nvPicPr>
        <p:blipFill>
          <a:blip r:embed="rId2"/>
          <a:stretch>
            <a:fillRect/>
          </a:stretch>
        </p:blipFill>
        <p:spPr>
          <a:xfrm>
            <a:off x="962750" y="2927834"/>
            <a:ext cx="4381940" cy="2025754"/>
          </a:xfrm>
          <a:prstGeom prst="rect">
            <a:avLst/>
          </a:prstGeom>
        </p:spPr>
      </p:pic>
      <p:pic>
        <p:nvPicPr>
          <p:cNvPr id="4" name="Picture 5" descr="Table&#10;&#10;Description automatically generated">
            <a:extLst>
              <a:ext uri="{FF2B5EF4-FFF2-40B4-BE49-F238E27FC236}">
                <a16:creationId xmlns:a16="http://schemas.microsoft.com/office/drawing/2014/main" id="{4AB440E0-82BD-2AAF-3DAF-76A35B503DD0}"/>
              </a:ext>
            </a:extLst>
          </p:cNvPr>
          <p:cNvPicPr>
            <a:picLocks noChangeAspect="1"/>
          </p:cNvPicPr>
          <p:nvPr/>
        </p:nvPicPr>
        <p:blipFill>
          <a:blip r:embed="rId3"/>
          <a:stretch>
            <a:fillRect/>
          </a:stretch>
        </p:blipFill>
        <p:spPr>
          <a:xfrm>
            <a:off x="2241514" y="189912"/>
            <a:ext cx="6533147" cy="2643268"/>
          </a:xfrm>
          <a:prstGeom prst="rect">
            <a:avLst/>
          </a:prstGeom>
        </p:spPr>
      </p:pic>
      <p:sp>
        <p:nvSpPr>
          <p:cNvPr id="7" name="TextBox 6">
            <a:extLst>
              <a:ext uri="{FF2B5EF4-FFF2-40B4-BE49-F238E27FC236}">
                <a16:creationId xmlns:a16="http://schemas.microsoft.com/office/drawing/2014/main" id="{1B7664BB-67A7-2B02-036B-1927B7CCC737}"/>
              </a:ext>
            </a:extLst>
          </p:cNvPr>
          <p:cNvSpPr txBox="1"/>
          <p:nvPr/>
        </p:nvSpPr>
        <p:spPr>
          <a:xfrm>
            <a:off x="55830" y="21895"/>
            <a:ext cx="2526005"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lvl="1"/>
            <a:r>
              <a:rPr lang="en-US" sz="3600">
                <a:latin typeface="+mj-lt"/>
              </a:rPr>
              <a:t>Confusion</a:t>
            </a:r>
          </a:p>
          <a:p>
            <a:pPr lvl="1"/>
            <a:r>
              <a:rPr lang="en-US" sz="3600">
                <a:latin typeface="+mj-lt"/>
              </a:rPr>
              <a:t> Matrix</a:t>
            </a:r>
          </a:p>
        </p:txBody>
      </p:sp>
    </p:spTree>
    <p:extLst>
      <p:ext uri="{BB962C8B-B14F-4D97-AF65-F5344CB8AC3E}">
        <p14:creationId xmlns:p14="http://schemas.microsoft.com/office/powerpoint/2010/main" val="21331366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1"/>
        <p:cNvGrpSpPr/>
        <p:nvPr/>
      </p:nvGrpSpPr>
      <p:grpSpPr>
        <a:xfrm>
          <a:off x="0" y="0"/>
          <a:ext cx="0" cy="0"/>
          <a:chOff x="0" y="0"/>
          <a:chExt cx="0" cy="0"/>
        </a:xfrm>
      </p:grpSpPr>
      <p:sp>
        <p:nvSpPr>
          <p:cNvPr id="62" name="Google Shape;62;p14"/>
          <p:cNvSpPr txBox="1">
            <a:spLocks noGrp="1"/>
          </p:cNvSpPr>
          <p:nvPr>
            <p:ph type="title"/>
          </p:nvPr>
        </p:nvSpPr>
        <p:spPr>
          <a:xfrm>
            <a:off x="236060" y="234915"/>
            <a:ext cx="85206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ct val="111111"/>
              <a:buNone/>
            </a:pPr>
            <a:r>
              <a:rPr lang="en-US" sz="3200" b="1">
                <a:solidFill>
                  <a:schemeClr val="tx1"/>
                </a:solidFill>
                <a:latin typeface="Arial"/>
                <a:cs typeface="Arial"/>
              </a:rPr>
              <a:t>Agenda</a:t>
            </a:r>
            <a:endParaRPr lang="en-US" sz="3200" b="1">
              <a:solidFill>
                <a:schemeClr val="tx1"/>
              </a:solidFill>
              <a:latin typeface="Arial" panose="020B0604020202020204" pitchFamily="34" charset="0"/>
              <a:cs typeface="Arial" panose="020B0604020202020204" pitchFamily="34" charset="0"/>
            </a:endParaRPr>
          </a:p>
        </p:txBody>
      </p:sp>
      <p:sp>
        <p:nvSpPr>
          <p:cNvPr id="63" name="Google Shape;63;p14"/>
          <p:cNvSpPr txBox="1">
            <a:spLocks noGrp="1"/>
          </p:cNvSpPr>
          <p:nvPr>
            <p:ph type="body" idx="1"/>
          </p:nvPr>
        </p:nvSpPr>
        <p:spPr>
          <a:prstGeom prst="rect">
            <a:avLst/>
          </a:prstGeom>
          <a:noFill/>
          <a:ln>
            <a:noFill/>
          </a:ln>
        </p:spPr>
        <p:txBody>
          <a:bodyPr spcFirstLastPara="1" wrap="square" lIns="91425" tIns="91425" rIns="91425" bIns="91425" anchor="t" anchorCtr="0">
            <a:normAutofit/>
          </a:bodyPr>
          <a:lstStyle/>
          <a:p>
            <a:pPr marL="285750" indent="-285750" algn="just">
              <a:lnSpc>
                <a:spcPct val="114999"/>
              </a:lnSpc>
              <a:spcAft>
                <a:spcPts val="1200"/>
              </a:spcAft>
              <a:buFont typeface="Wingdings" charset="2"/>
              <a:buChar char="v"/>
            </a:pPr>
            <a:r>
              <a:rPr lang="en-US">
                <a:solidFill>
                  <a:schemeClr val="tx1"/>
                </a:solidFill>
                <a:latin typeface="Arial"/>
                <a:cs typeface="Arial"/>
              </a:rPr>
              <a:t>About the Project and Data</a:t>
            </a:r>
          </a:p>
          <a:p>
            <a:pPr marL="285750" indent="-285750" algn="just">
              <a:lnSpc>
                <a:spcPct val="114999"/>
              </a:lnSpc>
              <a:spcAft>
                <a:spcPts val="1200"/>
              </a:spcAft>
              <a:buFont typeface="Wingdings" charset="2"/>
              <a:buChar char="v"/>
            </a:pPr>
            <a:r>
              <a:rPr lang="en-US">
                <a:solidFill>
                  <a:schemeClr val="tx1"/>
                </a:solidFill>
                <a:latin typeface="Arial"/>
                <a:cs typeface="Arial"/>
              </a:rPr>
              <a:t>Data Pre-processing</a:t>
            </a:r>
          </a:p>
          <a:p>
            <a:pPr marL="285750" indent="-285750" algn="just">
              <a:lnSpc>
                <a:spcPct val="114999"/>
              </a:lnSpc>
              <a:spcAft>
                <a:spcPts val="1200"/>
              </a:spcAft>
              <a:buFont typeface="Wingdings" charset="2"/>
              <a:buChar char="v"/>
            </a:pPr>
            <a:r>
              <a:rPr lang="en-US">
                <a:solidFill>
                  <a:schemeClr val="tx1"/>
                </a:solidFill>
                <a:latin typeface="Arial"/>
                <a:cs typeface="Arial"/>
              </a:rPr>
              <a:t>Data Exploration</a:t>
            </a:r>
            <a:endParaRPr lang="en-US">
              <a:solidFill>
                <a:schemeClr val="tx1"/>
              </a:solidFill>
              <a:latin typeface="Arial" panose="020B0604020202020204" pitchFamily="34" charset="0"/>
              <a:cs typeface="Arial" panose="020B0604020202020204" pitchFamily="34" charset="0"/>
            </a:endParaRPr>
          </a:p>
          <a:p>
            <a:pPr marL="285750" indent="-285750" algn="just">
              <a:lnSpc>
                <a:spcPct val="114999"/>
              </a:lnSpc>
              <a:spcAft>
                <a:spcPts val="1200"/>
              </a:spcAft>
              <a:buFont typeface="Wingdings" charset="2"/>
              <a:buChar char="v"/>
            </a:pPr>
            <a:r>
              <a:rPr lang="en-US">
                <a:solidFill>
                  <a:schemeClr val="tx1"/>
                </a:solidFill>
                <a:latin typeface="Arial"/>
                <a:cs typeface="Arial"/>
              </a:rPr>
              <a:t>Modeling – Amazon Reviews</a:t>
            </a:r>
            <a:endParaRPr lang="en-US">
              <a:solidFill>
                <a:schemeClr val="tx1"/>
              </a:solidFill>
              <a:latin typeface="Arial" panose="020B0604020202020204" pitchFamily="34" charset="0"/>
              <a:cs typeface="Arial" panose="020B0604020202020204" pitchFamily="34" charset="0"/>
            </a:endParaRPr>
          </a:p>
          <a:p>
            <a:pPr marL="285750" indent="-285750" algn="just">
              <a:lnSpc>
                <a:spcPct val="114999"/>
              </a:lnSpc>
              <a:spcAft>
                <a:spcPts val="1200"/>
              </a:spcAft>
              <a:buFont typeface="Wingdings" charset="2"/>
              <a:buChar char="v"/>
            </a:pPr>
            <a:r>
              <a:rPr lang="en-US">
                <a:solidFill>
                  <a:schemeClr val="tx1"/>
                </a:solidFill>
                <a:latin typeface="Arial"/>
                <a:cs typeface="Arial"/>
              </a:rPr>
              <a:t>Modeling – Microsoft Reviews</a:t>
            </a:r>
            <a:endParaRPr lang="en-US">
              <a:solidFill>
                <a:schemeClr val="tx1"/>
              </a:solidFill>
              <a:latin typeface="Arial" panose="020B0604020202020204" pitchFamily="34" charset="0"/>
              <a:cs typeface="Arial" panose="020B0604020202020204" pitchFamily="34" charset="0"/>
            </a:endParaRPr>
          </a:p>
          <a:p>
            <a:pPr marL="285750" indent="-285750" algn="just">
              <a:lnSpc>
                <a:spcPct val="114999"/>
              </a:lnSpc>
              <a:spcAft>
                <a:spcPts val="1200"/>
              </a:spcAft>
              <a:buFont typeface="Wingdings" charset="2"/>
              <a:buChar char="v"/>
            </a:pPr>
            <a:r>
              <a:rPr lang="en-US">
                <a:solidFill>
                  <a:schemeClr val="tx1"/>
                </a:solidFill>
                <a:latin typeface="Arial"/>
                <a:cs typeface="Arial"/>
              </a:rPr>
              <a:t>Recommendations</a:t>
            </a:r>
            <a:endParaRPr lang="en-US" err="1">
              <a:solidFill>
                <a:schemeClr val="tx1"/>
              </a:solidFill>
              <a:latin typeface="Arial" panose="020B0604020202020204" pitchFamily="34" charset="0"/>
              <a:cs typeface="Arial" panose="020B0604020202020204" pitchFamily="34" charset="0"/>
            </a:endParaRPr>
          </a:p>
          <a:p>
            <a:pPr marL="285750" indent="-285750" algn="just">
              <a:lnSpc>
                <a:spcPct val="114999"/>
              </a:lnSpc>
              <a:spcAft>
                <a:spcPts val="1200"/>
              </a:spcAft>
              <a:buFont typeface="Wingdings" charset="2"/>
              <a:buChar char="v"/>
            </a:pPr>
            <a:endParaRPr lang="en-US">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304013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013535-16F0-4E69-0118-73EABF0D070F}"/>
              </a:ext>
            </a:extLst>
          </p:cNvPr>
          <p:cNvSpPr>
            <a:spLocks noGrp="1"/>
          </p:cNvSpPr>
          <p:nvPr>
            <p:ph type="title"/>
          </p:nvPr>
        </p:nvSpPr>
        <p:spPr>
          <a:xfrm>
            <a:off x="-1265" y="84436"/>
            <a:ext cx="8520600" cy="572700"/>
          </a:xfrm>
        </p:spPr>
        <p:txBody>
          <a:bodyPr>
            <a:noAutofit/>
          </a:bodyPr>
          <a:lstStyle/>
          <a:p>
            <a:pPr algn="ctr"/>
            <a:r>
              <a:rPr lang="en-US" sz="4400"/>
              <a:t>Microsoft Reviews Analysis</a:t>
            </a:r>
          </a:p>
        </p:txBody>
      </p:sp>
      <p:pic>
        <p:nvPicPr>
          <p:cNvPr id="3" name="Picture 4">
            <a:extLst>
              <a:ext uri="{FF2B5EF4-FFF2-40B4-BE49-F238E27FC236}">
                <a16:creationId xmlns:a16="http://schemas.microsoft.com/office/drawing/2014/main" id="{3C4EFF4F-26A0-0D6A-CD92-BCC5BF407A25}"/>
              </a:ext>
            </a:extLst>
          </p:cNvPr>
          <p:cNvPicPr>
            <a:picLocks noChangeAspect="1"/>
          </p:cNvPicPr>
          <p:nvPr/>
        </p:nvPicPr>
        <p:blipFill>
          <a:blip r:embed="rId2"/>
          <a:stretch>
            <a:fillRect/>
          </a:stretch>
        </p:blipFill>
        <p:spPr>
          <a:xfrm>
            <a:off x="1015253" y="968550"/>
            <a:ext cx="6256243" cy="3786303"/>
          </a:xfrm>
          <a:prstGeom prst="rect">
            <a:avLst/>
          </a:prstGeom>
        </p:spPr>
      </p:pic>
    </p:spTree>
    <p:extLst>
      <p:ext uri="{BB962C8B-B14F-4D97-AF65-F5344CB8AC3E}">
        <p14:creationId xmlns:p14="http://schemas.microsoft.com/office/powerpoint/2010/main" val="23963188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214A97-A0D7-21FD-82CF-FCEC118FDFF2}"/>
              </a:ext>
            </a:extLst>
          </p:cNvPr>
          <p:cNvSpPr>
            <a:spLocks noGrp="1"/>
          </p:cNvSpPr>
          <p:nvPr>
            <p:ph type="title"/>
          </p:nvPr>
        </p:nvSpPr>
        <p:spPr>
          <a:xfrm>
            <a:off x="311700" y="587900"/>
            <a:ext cx="2186475" cy="572700"/>
          </a:xfrm>
        </p:spPr>
        <p:txBody>
          <a:bodyPr>
            <a:normAutofit fontScale="90000"/>
          </a:bodyPr>
          <a:lstStyle/>
          <a:p>
            <a:r>
              <a:rPr lang="en-US"/>
              <a:t>PROS</a:t>
            </a:r>
          </a:p>
        </p:txBody>
      </p:sp>
      <p:sp>
        <p:nvSpPr>
          <p:cNvPr id="5" name="TextBox 4">
            <a:extLst>
              <a:ext uri="{FF2B5EF4-FFF2-40B4-BE49-F238E27FC236}">
                <a16:creationId xmlns:a16="http://schemas.microsoft.com/office/drawing/2014/main" id="{368A612E-D38C-4686-E73F-BD62BC43ED3A}"/>
              </a:ext>
            </a:extLst>
          </p:cNvPr>
          <p:cNvSpPr txBox="1"/>
          <p:nvPr/>
        </p:nvSpPr>
        <p:spPr>
          <a:xfrm>
            <a:off x="3200400" y="2343150"/>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p>
        </p:txBody>
      </p:sp>
      <p:pic>
        <p:nvPicPr>
          <p:cNvPr id="3" name="Picture 3" descr="A screenshot of a computer&#10;&#10;Description automatically generated">
            <a:extLst>
              <a:ext uri="{FF2B5EF4-FFF2-40B4-BE49-F238E27FC236}">
                <a16:creationId xmlns:a16="http://schemas.microsoft.com/office/drawing/2014/main" id="{2854FEA8-4483-1317-514A-CA3105DBD39B}"/>
              </a:ext>
            </a:extLst>
          </p:cNvPr>
          <p:cNvPicPr>
            <a:picLocks noChangeAspect="1"/>
          </p:cNvPicPr>
          <p:nvPr/>
        </p:nvPicPr>
        <p:blipFill>
          <a:blip r:embed="rId2"/>
          <a:stretch>
            <a:fillRect/>
          </a:stretch>
        </p:blipFill>
        <p:spPr>
          <a:xfrm>
            <a:off x="183217" y="2433436"/>
            <a:ext cx="7483288" cy="2579437"/>
          </a:xfrm>
          <a:prstGeom prst="rect">
            <a:avLst/>
          </a:prstGeom>
        </p:spPr>
      </p:pic>
      <p:pic>
        <p:nvPicPr>
          <p:cNvPr id="4" name="Picture 5">
            <a:extLst>
              <a:ext uri="{FF2B5EF4-FFF2-40B4-BE49-F238E27FC236}">
                <a16:creationId xmlns:a16="http://schemas.microsoft.com/office/drawing/2014/main" id="{13B385A1-B842-B317-B5DD-B2BD2C0F2415}"/>
              </a:ext>
            </a:extLst>
          </p:cNvPr>
          <p:cNvPicPr>
            <a:picLocks noChangeAspect="1"/>
          </p:cNvPicPr>
          <p:nvPr/>
        </p:nvPicPr>
        <p:blipFill>
          <a:blip r:embed="rId3"/>
          <a:stretch>
            <a:fillRect/>
          </a:stretch>
        </p:blipFill>
        <p:spPr>
          <a:xfrm>
            <a:off x="3243533" y="50387"/>
            <a:ext cx="5719312" cy="2616547"/>
          </a:xfrm>
          <a:prstGeom prst="rect">
            <a:avLst/>
          </a:prstGeom>
        </p:spPr>
      </p:pic>
    </p:spTree>
    <p:extLst>
      <p:ext uri="{BB962C8B-B14F-4D97-AF65-F5344CB8AC3E}">
        <p14:creationId xmlns:p14="http://schemas.microsoft.com/office/powerpoint/2010/main" val="183371290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Table 11">
            <a:extLst>
              <a:ext uri="{FF2B5EF4-FFF2-40B4-BE49-F238E27FC236}">
                <a16:creationId xmlns:a16="http://schemas.microsoft.com/office/drawing/2014/main" id="{376495B2-2C59-C177-92AC-696282F6BE5C}"/>
              </a:ext>
            </a:extLst>
          </p:cNvPr>
          <p:cNvGraphicFramePr>
            <a:graphicFrameLocks noGrp="1"/>
          </p:cNvGraphicFramePr>
          <p:nvPr>
            <p:extLst>
              <p:ext uri="{D42A27DB-BD31-4B8C-83A1-F6EECF244321}">
                <p14:modId xmlns:p14="http://schemas.microsoft.com/office/powerpoint/2010/main" val="263036305"/>
              </p:ext>
            </p:extLst>
          </p:nvPr>
        </p:nvGraphicFramePr>
        <p:xfrm>
          <a:off x="156482" y="891267"/>
          <a:ext cx="8675122" cy="3679025"/>
        </p:xfrm>
        <a:graphic>
          <a:graphicData uri="http://schemas.openxmlformats.org/drawingml/2006/table">
            <a:tbl>
              <a:tblPr firstRow="1" bandRow="1">
                <a:tableStyleId>{0660B408-B3CF-4A94-85FC-2B1E0A45F4A2}</a:tableStyleId>
              </a:tblPr>
              <a:tblGrid>
                <a:gridCol w="2153330">
                  <a:extLst>
                    <a:ext uri="{9D8B030D-6E8A-4147-A177-3AD203B41FA5}">
                      <a16:colId xmlns:a16="http://schemas.microsoft.com/office/drawing/2014/main" val="3072627641"/>
                    </a:ext>
                  </a:extLst>
                </a:gridCol>
                <a:gridCol w="6521792">
                  <a:extLst>
                    <a:ext uri="{9D8B030D-6E8A-4147-A177-3AD203B41FA5}">
                      <a16:colId xmlns:a16="http://schemas.microsoft.com/office/drawing/2014/main" val="4028019090"/>
                    </a:ext>
                  </a:extLst>
                </a:gridCol>
              </a:tblGrid>
              <a:tr h="525575">
                <a:tc>
                  <a:txBody>
                    <a:bodyPr/>
                    <a:lstStyle/>
                    <a:p>
                      <a:pPr lvl="0" algn="l">
                        <a:lnSpc>
                          <a:spcPct val="100000"/>
                        </a:lnSpc>
                        <a:spcBef>
                          <a:spcPts val="0"/>
                        </a:spcBef>
                        <a:spcAft>
                          <a:spcPts val="0"/>
                        </a:spcAft>
                        <a:buNone/>
                      </a:pPr>
                      <a:r>
                        <a:rPr lang="en-US" sz="1800" b="1" i="0" u="none" strike="noStrike" noProof="0">
                          <a:latin typeface="Trebuchet MS"/>
                        </a:rPr>
                        <a:t>Cluster Theme</a:t>
                      </a:r>
                      <a:endParaRPr lang="en-US"/>
                    </a:p>
                  </a:txBody>
                  <a:tcPr/>
                </a:tc>
                <a:tc>
                  <a:txBody>
                    <a:bodyPr/>
                    <a:lstStyle/>
                    <a:p>
                      <a:pPr lvl="0" algn="l">
                        <a:lnSpc>
                          <a:spcPct val="100000"/>
                        </a:lnSpc>
                        <a:spcBef>
                          <a:spcPts val="0"/>
                        </a:spcBef>
                        <a:spcAft>
                          <a:spcPts val="0"/>
                        </a:spcAft>
                        <a:buNone/>
                      </a:pPr>
                      <a:r>
                        <a:rPr lang="en-US" sz="1800" b="1" i="0" u="none" strike="noStrike" noProof="0">
                          <a:latin typeface="Trebuchet MS"/>
                        </a:rPr>
                        <a:t>Descriptive Terms</a:t>
                      </a:r>
                      <a:endParaRPr lang="en-US"/>
                    </a:p>
                  </a:txBody>
                  <a:tcPr/>
                </a:tc>
                <a:extLst>
                  <a:ext uri="{0D108BD9-81ED-4DB2-BD59-A6C34878D82A}">
                    <a16:rowId xmlns:a16="http://schemas.microsoft.com/office/drawing/2014/main" val="4245600583"/>
                  </a:ext>
                </a:extLst>
              </a:tr>
              <a:tr h="525575">
                <a:tc>
                  <a:txBody>
                    <a:bodyPr/>
                    <a:lstStyle/>
                    <a:p>
                      <a:pPr lvl="0" algn="l">
                        <a:lnSpc>
                          <a:spcPct val="100000"/>
                        </a:lnSpc>
                        <a:spcBef>
                          <a:spcPts val="0"/>
                        </a:spcBef>
                        <a:spcAft>
                          <a:spcPts val="0"/>
                        </a:spcAft>
                        <a:buNone/>
                      </a:pPr>
                      <a:r>
                        <a:rPr lang="en-US" sz="1000" b="0" i="0" u="none" strike="noStrike" noProof="0">
                          <a:latin typeface="Trebuchet MS"/>
                        </a:rPr>
                        <a:t>Career Growth</a:t>
                      </a:r>
                    </a:p>
                  </a:txBody>
                  <a:tcPr/>
                </a:tc>
                <a:tc>
                  <a:txBody>
                    <a:bodyPr/>
                    <a:lstStyle/>
                    <a:p>
                      <a:pPr lvl="0" algn="l">
                        <a:lnSpc>
                          <a:spcPct val="100000"/>
                        </a:lnSpc>
                        <a:spcBef>
                          <a:spcPts val="0"/>
                        </a:spcBef>
                        <a:spcAft>
                          <a:spcPts val="0"/>
                        </a:spcAft>
                        <a:buNone/>
                      </a:pPr>
                      <a:r>
                        <a:rPr lang="en-US" sz="900" b="0" i="0" u="none" strike="noStrike" noProof="0"/>
                        <a:t>+opportunity  +career  growth  +lot  +learn  +grow  +development  'career growth'  +'career opportunity'  +path  +'great opportunity'  +manager  +role  +move  'a lot of'</a:t>
                      </a:r>
                      <a:endParaRPr lang="en-US"/>
                    </a:p>
                  </a:txBody>
                  <a:tcPr/>
                </a:tc>
                <a:extLst>
                  <a:ext uri="{0D108BD9-81ED-4DB2-BD59-A6C34878D82A}">
                    <a16:rowId xmlns:a16="http://schemas.microsoft.com/office/drawing/2014/main" val="877252563"/>
                  </a:ext>
                </a:extLst>
              </a:tr>
              <a:tr h="525575">
                <a:tc>
                  <a:txBody>
                    <a:bodyPr/>
                    <a:lstStyle/>
                    <a:p>
                      <a:pPr lvl="0" algn="l">
                        <a:lnSpc>
                          <a:spcPct val="100000"/>
                        </a:lnSpc>
                        <a:spcBef>
                          <a:spcPts val="0"/>
                        </a:spcBef>
                        <a:spcAft>
                          <a:spcPts val="0"/>
                        </a:spcAft>
                        <a:buNone/>
                      </a:pPr>
                      <a:r>
                        <a:rPr lang="en-US" sz="1000" b="0" i="0" u="none" strike="noStrike" noProof="0">
                          <a:latin typeface="Trebuchet MS"/>
                        </a:rPr>
                        <a:t>Work Environment</a:t>
                      </a:r>
                      <a:endParaRPr lang="en-US" sz="1000"/>
                    </a:p>
                  </a:txBody>
                  <a:tcPr/>
                </a:tc>
                <a:tc>
                  <a:txBody>
                    <a:bodyPr/>
                    <a:lstStyle/>
                    <a:p>
                      <a:pPr lvl="0" algn="l">
                        <a:lnSpc>
                          <a:spcPct val="100000"/>
                        </a:lnSpc>
                        <a:spcBef>
                          <a:spcPts val="0"/>
                        </a:spcBef>
                        <a:spcAft>
                          <a:spcPts val="0"/>
                        </a:spcAft>
                        <a:buNone/>
                      </a:pPr>
                      <a:r>
                        <a:rPr lang="en-US" sz="900" b="0" i="0" u="none" strike="noStrike" noProof="0"/>
                        <a:t>+work  +environment  flexible  +hour  working  +'work environment'  +'flexible hour'  +'work hour'  +'flexible working hour'  +schedule  +friendly  home  +time  +colleague  +challenge</a:t>
                      </a:r>
                      <a:endParaRPr lang="en-US"/>
                    </a:p>
                  </a:txBody>
                  <a:tcPr/>
                </a:tc>
                <a:extLst>
                  <a:ext uri="{0D108BD9-81ED-4DB2-BD59-A6C34878D82A}">
                    <a16:rowId xmlns:a16="http://schemas.microsoft.com/office/drawing/2014/main" val="3006710291"/>
                  </a:ext>
                </a:extLst>
              </a:tr>
              <a:tr h="525575">
                <a:tc>
                  <a:txBody>
                    <a:bodyPr/>
                    <a:lstStyle/>
                    <a:p>
                      <a:pPr lvl="0" algn="l">
                        <a:lnSpc>
                          <a:spcPct val="100000"/>
                        </a:lnSpc>
                        <a:spcBef>
                          <a:spcPts val="0"/>
                        </a:spcBef>
                        <a:spcAft>
                          <a:spcPts val="0"/>
                        </a:spcAft>
                        <a:buNone/>
                      </a:pPr>
                      <a:r>
                        <a:rPr lang="en-US" sz="1000" b="0" i="0" u="none" strike="noStrike" noProof="0">
                          <a:latin typeface="Trebuchet MS"/>
                        </a:rPr>
                        <a:t>Compensation + Benefits</a:t>
                      </a:r>
                      <a:endParaRPr lang="en-US" sz="1000"/>
                    </a:p>
                  </a:txBody>
                  <a:tcPr/>
                </a:tc>
                <a:tc>
                  <a:txBody>
                    <a:bodyPr/>
                    <a:lstStyle/>
                    <a:p>
                      <a:pPr lvl="0" algn="l">
                        <a:lnSpc>
                          <a:spcPct val="100000"/>
                        </a:lnSpc>
                        <a:spcBef>
                          <a:spcPts val="0"/>
                        </a:spcBef>
                        <a:spcAft>
                          <a:spcPts val="0"/>
                        </a:spcAft>
                        <a:buNone/>
                      </a:pPr>
                      <a:r>
                        <a:rPr lang="en-US" sz="900" b="0" i="0" u="none" strike="noStrike" noProof="0"/>
                        <a:t>+compensation competitive +'good compensation' +package +'competitive salary' 'compensation package' +'great compensation' +benefit +salary +good flexibility +bonus excellent +'great benefit' work-life</a:t>
                      </a:r>
                      <a:endParaRPr lang="en-US"/>
                    </a:p>
                    <a:p>
                      <a:pPr lvl="0" algn="l">
                        <a:lnSpc>
                          <a:spcPct val="100000"/>
                        </a:lnSpc>
                        <a:spcBef>
                          <a:spcPts val="0"/>
                        </a:spcBef>
                        <a:spcAft>
                          <a:spcPts val="0"/>
                        </a:spcAft>
                        <a:buNone/>
                      </a:pPr>
                      <a:endParaRPr lang="en-US" sz="900" b="0" i="0" u="none" strike="noStrike" noProof="0">
                        <a:latin typeface="Cambria"/>
                      </a:endParaRPr>
                    </a:p>
                  </a:txBody>
                  <a:tcPr/>
                </a:tc>
                <a:extLst>
                  <a:ext uri="{0D108BD9-81ED-4DB2-BD59-A6C34878D82A}">
                    <a16:rowId xmlns:a16="http://schemas.microsoft.com/office/drawing/2014/main" val="4192029809"/>
                  </a:ext>
                </a:extLst>
              </a:tr>
              <a:tr h="525575">
                <a:tc>
                  <a:txBody>
                    <a:bodyPr/>
                    <a:lstStyle/>
                    <a:p>
                      <a:pPr lvl="0" algn="l">
                        <a:lnSpc>
                          <a:spcPct val="100000"/>
                        </a:lnSpc>
                        <a:spcBef>
                          <a:spcPts val="0"/>
                        </a:spcBef>
                        <a:spcAft>
                          <a:spcPts val="0"/>
                        </a:spcAft>
                        <a:buNone/>
                      </a:pPr>
                      <a:r>
                        <a:rPr lang="en-US" sz="1000" b="0" i="0" u="none" strike="noStrike" noProof="0">
                          <a:latin typeface="Trebuchet MS"/>
                        </a:rPr>
                        <a:t>Interesting Projects</a:t>
                      </a:r>
                      <a:endParaRPr lang="en-US" sz="1000" err="1"/>
                    </a:p>
                  </a:txBody>
                  <a:tcPr/>
                </a:tc>
                <a:tc>
                  <a:txBody>
                    <a:bodyPr/>
                    <a:lstStyle/>
                    <a:p>
                      <a:pPr lvl="0" algn="l">
                        <a:lnSpc>
                          <a:spcPct val="100000"/>
                        </a:lnSpc>
                        <a:spcBef>
                          <a:spcPts val="0"/>
                        </a:spcBef>
                        <a:spcAft>
                          <a:spcPts val="0"/>
                        </a:spcAft>
                        <a:buNone/>
                      </a:pPr>
                      <a:r>
                        <a:rPr lang="en-US" sz="900" b="0" i="0" u="none" strike="noStrike" noProof="0"/>
                        <a:t>+product interesting +project +'great product' +service +'interesting project' 'interesting work' +wide +variety millions different +customer +impact +problem +move</a:t>
                      </a:r>
                      <a:endParaRPr lang="en-US"/>
                    </a:p>
                    <a:p>
                      <a:pPr lvl="0" algn="l">
                        <a:lnSpc>
                          <a:spcPct val="100000"/>
                        </a:lnSpc>
                        <a:spcBef>
                          <a:spcPts val="0"/>
                        </a:spcBef>
                        <a:spcAft>
                          <a:spcPts val="0"/>
                        </a:spcAft>
                        <a:buNone/>
                      </a:pPr>
                      <a:endParaRPr lang="en-US" sz="900" b="0" i="0" u="none" strike="noStrike" noProof="0">
                        <a:latin typeface="Cambria"/>
                      </a:endParaRPr>
                    </a:p>
                  </a:txBody>
                  <a:tcPr/>
                </a:tc>
                <a:extLst>
                  <a:ext uri="{0D108BD9-81ED-4DB2-BD59-A6C34878D82A}">
                    <a16:rowId xmlns:a16="http://schemas.microsoft.com/office/drawing/2014/main" val="1580478345"/>
                  </a:ext>
                </a:extLst>
              </a:tr>
              <a:tr h="525575">
                <a:tc>
                  <a:txBody>
                    <a:bodyPr/>
                    <a:lstStyle/>
                    <a:p>
                      <a:pPr lvl="0" algn="l">
                        <a:lnSpc>
                          <a:spcPct val="100000"/>
                        </a:lnSpc>
                        <a:spcBef>
                          <a:spcPts val="0"/>
                        </a:spcBef>
                        <a:spcAft>
                          <a:spcPts val="0"/>
                        </a:spcAft>
                        <a:buNone/>
                      </a:pPr>
                      <a:r>
                        <a:rPr lang="en-US" sz="1000" b="0" i="0" u="none" strike="noStrike" noProof="0">
                          <a:latin typeface="Trebuchet MS"/>
                        </a:rPr>
                        <a:t>Job Security</a:t>
                      </a:r>
                      <a:endParaRPr lang="en-US" sz="1000"/>
                    </a:p>
                  </a:txBody>
                  <a:tcPr/>
                </a:tc>
                <a:tc>
                  <a:txBody>
                    <a:bodyPr/>
                    <a:lstStyle/>
                    <a:p>
                      <a:pPr lvl="0" algn="l">
                        <a:lnSpc>
                          <a:spcPct val="100000"/>
                        </a:lnSpc>
                        <a:spcBef>
                          <a:spcPts val="0"/>
                        </a:spcBef>
                        <a:spcAft>
                          <a:spcPts val="0"/>
                        </a:spcAft>
                        <a:buNone/>
                      </a:pPr>
                      <a:r>
                        <a:rPr lang="en-US" sz="900" b="0" i="0" u="none" strike="noStrike" noProof="0"/>
                        <a:t>+job security 'job security' 'great job' +'job opportunity' stable +easy +find +role +pay +want fun +stability  +care</a:t>
                      </a:r>
                      <a:endParaRPr lang="en-US"/>
                    </a:p>
                    <a:p>
                      <a:pPr lvl="0" algn="l">
                        <a:lnSpc>
                          <a:spcPct val="100000"/>
                        </a:lnSpc>
                        <a:spcBef>
                          <a:spcPts val="0"/>
                        </a:spcBef>
                        <a:spcAft>
                          <a:spcPts val="0"/>
                        </a:spcAft>
                        <a:buNone/>
                      </a:pPr>
                      <a:endParaRPr lang="en-US" sz="900" b="0" i="0" u="none" strike="noStrike" noProof="0">
                        <a:latin typeface="Cambria"/>
                      </a:endParaRPr>
                    </a:p>
                  </a:txBody>
                  <a:tcPr/>
                </a:tc>
                <a:extLst>
                  <a:ext uri="{0D108BD9-81ED-4DB2-BD59-A6C34878D82A}">
                    <a16:rowId xmlns:a16="http://schemas.microsoft.com/office/drawing/2014/main" val="4128425543"/>
                  </a:ext>
                </a:extLst>
              </a:tr>
              <a:tr h="525575">
                <a:tc>
                  <a:txBody>
                    <a:bodyPr/>
                    <a:lstStyle/>
                    <a:p>
                      <a:pPr lvl="0" algn="l">
                        <a:lnSpc>
                          <a:spcPct val="100000"/>
                        </a:lnSpc>
                        <a:spcBef>
                          <a:spcPts val="0"/>
                        </a:spcBef>
                        <a:spcAft>
                          <a:spcPts val="0"/>
                        </a:spcAft>
                        <a:buNone/>
                      </a:pPr>
                      <a:r>
                        <a:rPr lang="en-US" sz="1000" b="0" i="0" u="none" strike="noStrike" noProof="0">
                          <a:latin typeface="Trebuchet MS"/>
                        </a:rPr>
                        <a:t>Smart People</a:t>
                      </a:r>
                    </a:p>
                  </a:txBody>
                  <a:tcPr/>
                </a:tc>
                <a:tc>
                  <a:txBody>
                    <a:bodyPr/>
                    <a:lstStyle/>
                    <a:p>
                      <a:pPr lvl="0" algn="l">
                        <a:lnSpc>
                          <a:spcPct val="100000"/>
                        </a:lnSpc>
                        <a:spcBef>
                          <a:spcPts val="0"/>
                        </a:spcBef>
                        <a:spcAft>
                          <a:spcPts val="0"/>
                        </a:spcAft>
                        <a:buNone/>
                      </a:pPr>
                      <a:r>
                        <a:rPr lang="en-US" sz="900" b="0" i="0" u="none" strike="noStrike" noProof="0">
                          <a:latin typeface="Trebuchet MS"/>
                        </a:rPr>
                        <a:t>+smart +people 'smart people' +team +'great benefit' +benefit +'good benefit' +great +project +'interesting project' +'flexible hour' +'work environment' +talent</a:t>
                      </a:r>
                      <a:endParaRPr lang="en-US"/>
                    </a:p>
                    <a:p>
                      <a:pPr lvl="0" algn="l">
                        <a:lnSpc>
                          <a:spcPct val="100000"/>
                        </a:lnSpc>
                        <a:spcBef>
                          <a:spcPts val="0"/>
                        </a:spcBef>
                        <a:spcAft>
                          <a:spcPts val="0"/>
                        </a:spcAft>
                        <a:buNone/>
                      </a:pPr>
                      <a:endParaRPr lang="en-US" sz="900" b="0" i="0" u="none" strike="noStrike" noProof="0"/>
                    </a:p>
                  </a:txBody>
                  <a:tcPr/>
                </a:tc>
                <a:extLst>
                  <a:ext uri="{0D108BD9-81ED-4DB2-BD59-A6C34878D82A}">
                    <a16:rowId xmlns:a16="http://schemas.microsoft.com/office/drawing/2014/main" val="3613484975"/>
                  </a:ext>
                </a:extLst>
              </a:tr>
            </a:tbl>
          </a:graphicData>
        </a:graphic>
      </p:graphicFrame>
      <p:sp>
        <p:nvSpPr>
          <p:cNvPr id="15" name="TextBox 14">
            <a:extLst>
              <a:ext uri="{FF2B5EF4-FFF2-40B4-BE49-F238E27FC236}">
                <a16:creationId xmlns:a16="http://schemas.microsoft.com/office/drawing/2014/main" id="{100B8D6F-4975-3513-D634-89472EDCBCB3}"/>
              </a:ext>
            </a:extLst>
          </p:cNvPr>
          <p:cNvSpPr txBox="1"/>
          <p:nvPr/>
        </p:nvSpPr>
        <p:spPr>
          <a:xfrm>
            <a:off x="200025" y="336096"/>
            <a:ext cx="2743200"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t>Text Cluster Analysis</a:t>
            </a:r>
          </a:p>
        </p:txBody>
      </p:sp>
    </p:spTree>
    <p:extLst>
      <p:ext uri="{BB962C8B-B14F-4D97-AF65-F5344CB8AC3E}">
        <p14:creationId xmlns:p14="http://schemas.microsoft.com/office/powerpoint/2010/main" val="19010463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F9BB96DC-7257-4310-AA48-BEE9B2B2DA0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6350"/>
            <a:ext cx="9144000" cy="5149850"/>
            <a:chOff x="0" y="-8467"/>
            <a:chExt cx="12192000" cy="6866467"/>
          </a:xfrm>
        </p:grpSpPr>
        <p:sp>
          <p:nvSpPr>
            <p:cNvPr id="13" name="Freeform 14">
              <a:extLst>
                <a:ext uri="{FF2B5EF4-FFF2-40B4-BE49-F238E27FC236}">
                  <a16:creationId xmlns:a16="http://schemas.microsoft.com/office/drawing/2014/main" id="{A199C6C8-798B-4D00-8C47-F1D5A88678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4" name="Straight Connector 13">
              <a:extLst>
                <a:ext uri="{FF2B5EF4-FFF2-40B4-BE49-F238E27FC236}">
                  <a16:creationId xmlns:a16="http://schemas.microsoft.com/office/drawing/2014/main" id="{BCB0BF1B-F83E-41D6-83B4-76BB733C502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45DD6DAC-841F-44E8-B772-3B0CC4F9D08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16" name="Rectangle 23">
              <a:extLst>
                <a:ext uri="{FF2B5EF4-FFF2-40B4-BE49-F238E27FC236}">
                  <a16:creationId xmlns:a16="http://schemas.microsoft.com/office/drawing/2014/main" id="{30A20FCD-ACEB-47CE-B31B-91C08ADA44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5">
              <a:extLst>
                <a:ext uri="{FF2B5EF4-FFF2-40B4-BE49-F238E27FC236}">
                  <a16:creationId xmlns:a16="http://schemas.microsoft.com/office/drawing/2014/main" id="{7A2B1C25-C94E-4302-99B8-C7A8AFE4F4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id="{96AEEF64-15E5-4241-B44E-FD39BF126E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27">
              <a:extLst>
                <a:ext uri="{FF2B5EF4-FFF2-40B4-BE49-F238E27FC236}">
                  <a16:creationId xmlns:a16="http://schemas.microsoft.com/office/drawing/2014/main" id="{3CE4991B-2483-477C-A8EF-EA0D3A372A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28">
              <a:extLst>
                <a:ext uri="{FF2B5EF4-FFF2-40B4-BE49-F238E27FC236}">
                  <a16:creationId xmlns:a16="http://schemas.microsoft.com/office/drawing/2014/main" id="{C57CCE68-31BF-4CB2-A1BA-20C70F17D9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Rectangle 29">
              <a:extLst>
                <a:ext uri="{FF2B5EF4-FFF2-40B4-BE49-F238E27FC236}">
                  <a16:creationId xmlns:a16="http://schemas.microsoft.com/office/drawing/2014/main" id="{FC67EFBD-5CEA-432B-8051-6A7B3E06D0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Isosceles Triangle 21">
              <a:extLst>
                <a:ext uri="{FF2B5EF4-FFF2-40B4-BE49-F238E27FC236}">
                  <a16:creationId xmlns:a16="http://schemas.microsoft.com/office/drawing/2014/main" id="{1FF74FE3-9906-485E-94D7-2AA34D9275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A21E0EF1-C4FE-5072-B009-DC4C488B5FF7}"/>
              </a:ext>
            </a:extLst>
          </p:cNvPr>
          <p:cNvSpPr>
            <a:spLocks noGrp="1"/>
          </p:cNvSpPr>
          <p:nvPr>
            <p:ph type="title"/>
          </p:nvPr>
        </p:nvSpPr>
        <p:spPr>
          <a:xfrm>
            <a:off x="667817" y="2278338"/>
            <a:ext cx="7419827" cy="759789"/>
          </a:xfrm>
        </p:spPr>
        <p:txBody>
          <a:bodyPr vert="horz" lIns="91440" tIns="45720" rIns="91440" bIns="45720" rtlCol="0" anchor="b">
            <a:normAutofit/>
          </a:bodyPr>
          <a:lstStyle/>
          <a:p>
            <a:pPr algn="ctr">
              <a:lnSpc>
                <a:spcPct val="90000"/>
              </a:lnSpc>
              <a:spcBef>
                <a:spcPct val="0"/>
              </a:spcBef>
            </a:pPr>
            <a:r>
              <a:rPr lang="en-US" sz="3800"/>
              <a:t>Key Concept Links</a:t>
            </a:r>
            <a:endParaRPr lang="en-US"/>
          </a:p>
        </p:txBody>
      </p:sp>
      <p:pic>
        <p:nvPicPr>
          <p:cNvPr id="3" name="Picture 7" descr="Diagram&#10;&#10;Description automatically generated">
            <a:extLst>
              <a:ext uri="{FF2B5EF4-FFF2-40B4-BE49-F238E27FC236}">
                <a16:creationId xmlns:a16="http://schemas.microsoft.com/office/drawing/2014/main" id="{D7E81E03-D03B-0E6F-8997-A4BEB931F5B1}"/>
              </a:ext>
            </a:extLst>
          </p:cNvPr>
          <p:cNvPicPr>
            <a:picLocks noChangeAspect="1"/>
          </p:cNvPicPr>
          <p:nvPr/>
        </p:nvPicPr>
        <p:blipFill>
          <a:blip r:embed="rId2"/>
          <a:stretch>
            <a:fillRect/>
          </a:stretch>
        </p:blipFill>
        <p:spPr>
          <a:xfrm>
            <a:off x="132790" y="119013"/>
            <a:ext cx="4298016" cy="2199254"/>
          </a:xfrm>
          <a:prstGeom prst="rect">
            <a:avLst/>
          </a:prstGeom>
        </p:spPr>
      </p:pic>
      <p:pic>
        <p:nvPicPr>
          <p:cNvPr id="8" name="Picture 8" descr="A picture containing text, sign, screenshot&#10;&#10;Description automatically generated">
            <a:extLst>
              <a:ext uri="{FF2B5EF4-FFF2-40B4-BE49-F238E27FC236}">
                <a16:creationId xmlns:a16="http://schemas.microsoft.com/office/drawing/2014/main" id="{8437A303-C6F8-B556-0873-A174983DC6B9}"/>
              </a:ext>
            </a:extLst>
          </p:cNvPr>
          <p:cNvPicPr>
            <a:picLocks noChangeAspect="1"/>
          </p:cNvPicPr>
          <p:nvPr/>
        </p:nvPicPr>
        <p:blipFill>
          <a:blip r:embed="rId3"/>
          <a:stretch>
            <a:fillRect/>
          </a:stretch>
        </p:blipFill>
        <p:spPr>
          <a:xfrm>
            <a:off x="4511489" y="118565"/>
            <a:ext cx="4415677" cy="2200149"/>
          </a:xfrm>
          <a:prstGeom prst="rect">
            <a:avLst/>
          </a:prstGeom>
        </p:spPr>
      </p:pic>
      <p:pic>
        <p:nvPicPr>
          <p:cNvPr id="9" name="Picture 9" descr="Diagram&#10;&#10;Description automatically generated">
            <a:extLst>
              <a:ext uri="{FF2B5EF4-FFF2-40B4-BE49-F238E27FC236}">
                <a16:creationId xmlns:a16="http://schemas.microsoft.com/office/drawing/2014/main" id="{89CA021E-12A6-B647-61D5-C72E959ACD70}"/>
              </a:ext>
            </a:extLst>
          </p:cNvPr>
          <p:cNvPicPr>
            <a:picLocks noChangeAspect="1"/>
          </p:cNvPicPr>
          <p:nvPr/>
        </p:nvPicPr>
        <p:blipFill>
          <a:blip r:embed="rId4"/>
          <a:stretch>
            <a:fillRect/>
          </a:stretch>
        </p:blipFill>
        <p:spPr>
          <a:xfrm>
            <a:off x="132790" y="3002785"/>
            <a:ext cx="4272802" cy="2037453"/>
          </a:xfrm>
          <a:prstGeom prst="rect">
            <a:avLst/>
          </a:prstGeom>
        </p:spPr>
      </p:pic>
      <p:pic>
        <p:nvPicPr>
          <p:cNvPr id="10" name="Picture 10" descr="Diagram&#10;&#10;Description automatically generated">
            <a:extLst>
              <a:ext uri="{FF2B5EF4-FFF2-40B4-BE49-F238E27FC236}">
                <a16:creationId xmlns:a16="http://schemas.microsoft.com/office/drawing/2014/main" id="{2D80F164-D457-C831-40A4-74DDE1408188}"/>
              </a:ext>
            </a:extLst>
          </p:cNvPr>
          <p:cNvPicPr>
            <a:picLocks noChangeAspect="1"/>
          </p:cNvPicPr>
          <p:nvPr/>
        </p:nvPicPr>
        <p:blipFill>
          <a:blip r:embed="rId5"/>
          <a:stretch>
            <a:fillRect/>
          </a:stretch>
        </p:blipFill>
        <p:spPr>
          <a:xfrm>
            <a:off x="4511488" y="3001365"/>
            <a:ext cx="4415677" cy="2040289"/>
          </a:xfrm>
          <a:prstGeom prst="rect">
            <a:avLst/>
          </a:prstGeom>
        </p:spPr>
      </p:pic>
    </p:spTree>
    <p:extLst>
      <p:ext uri="{BB962C8B-B14F-4D97-AF65-F5344CB8AC3E}">
        <p14:creationId xmlns:p14="http://schemas.microsoft.com/office/powerpoint/2010/main" val="43554268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7" name="Group 26">
            <a:extLst>
              <a:ext uri="{FF2B5EF4-FFF2-40B4-BE49-F238E27FC236}">
                <a16:creationId xmlns:a16="http://schemas.microsoft.com/office/drawing/2014/main" id="{ABA25A55-2C70-4BF4-84B3-DAB0B6A0F9D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6350"/>
            <a:ext cx="9144000" cy="5149850"/>
            <a:chOff x="0" y="-8467"/>
            <a:chExt cx="12192000" cy="6866467"/>
          </a:xfrm>
        </p:grpSpPr>
        <p:sp>
          <p:nvSpPr>
            <p:cNvPr id="28" name="Freeform 14">
              <a:extLst>
                <a:ext uri="{FF2B5EF4-FFF2-40B4-BE49-F238E27FC236}">
                  <a16:creationId xmlns:a16="http://schemas.microsoft.com/office/drawing/2014/main" id="{34DDEB77-23C4-4B9F-A228-97B5599B37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29" name="Straight Connector 28">
              <a:extLst>
                <a:ext uri="{FF2B5EF4-FFF2-40B4-BE49-F238E27FC236}">
                  <a16:creationId xmlns:a16="http://schemas.microsoft.com/office/drawing/2014/main" id="{D58851FF-DCF2-43C7-8970-B7045ED7533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30" name="Straight Connector 29">
              <a:extLst>
                <a:ext uri="{FF2B5EF4-FFF2-40B4-BE49-F238E27FC236}">
                  <a16:creationId xmlns:a16="http://schemas.microsoft.com/office/drawing/2014/main" id="{406852C5-306E-46FB-844A-7632E6D3907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31" name="Rectangle 23">
              <a:extLst>
                <a:ext uri="{FF2B5EF4-FFF2-40B4-BE49-F238E27FC236}">
                  <a16:creationId xmlns:a16="http://schemas.microsoft.com/office/drawing/2014/main" id="{F40C9C1B-A82E-4755-816B-C827A271FF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Rectangle 25">
              <a:extLst>
                <a:ext uri="{FF2B5EF4-FFF2-40B4-BE49-F238E27FC236}">
                  <a16:creationId xmlns:a16="http://schemas.microsoft.com/office/drawing/2014/main" id="{8E7D1B95-1664-47D2-9F1E-5AE3B8F8EB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Isosceles Triangle 32">
              <a:extLst>
                <a:ext uri="{FF2B5EF4-FFF2-40B4-BE49-F238E27FC236}">
                  <a16:creationId xmlns:a16="http://schemas.microsoft.com/office/drawing/2014/main" id="{C63FECDE-6D49-477E-896A-AEFD1909D5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34" name="Rectangle 27">
              <a:extLst>
                <a:ext uri="{FF2B5EF4-FFF2-40B4-BE49-F238E27FC236}">
                  <a16:creationId xmlns:a16="http://schemas.microsoft.com/office/drawing/2014/main" id="{42502F9E-0DC0-454C-8CBC-937053820F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5" name="Rectangle 28">
              <a:extLst>
                <a:ext uri="{FF2B5EF4-FFF2-40B4-BE49-F238E27FC236}">
                  <a16:creationId xmlns:a16="http://schemas.microsoft.com/office/drawing/2014/main" id="{E4139BD5-2F4F-48E5-930B-BF6BCAF6E1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6" name="Rectangle 29">
              <a:extLst>
                <a:ext uri="{FF2B5EF4-FFF2-40B4-BE49-F238E27FC236}">
                  <a16:creationId xmlns:a16="http://schemas.microsoft.com/office/drawing/2014/main" id="{B12DD939-5D79-4EC3-A014-5385FA5497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7" name="Isosceles Triangle 36">
              <a:extLst>
                <a:ext uri="{FF2B5EF4-FFF2-40B4-BE49-F238E27FC236}">
                  <a16:creationId xmlns:a16="http://schemas.microsoft.com/office/drawing/2014/main" id="{1E730207-4624-4450-B869-9F04E05BFC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A21E0EF1-C4FE-5072-B009-DC4C488B5FF7}"/>
              </a:ext>
            </a:extLst>
          </p:cNvPr>
          <p:cNvSpPr>
            <a:spLocks noGrp="1"/>
          </p:cNvSpPr>
          <p:nvPr>
            <p:ph type="title"/>
          </p:nvPr>
        </p:nvSpPr>
        <p:spPr>
          <a:xfrm>
            <a:off x="824299" y="611463"/>
            <a:ext cx="2807006" cy="1746307"/>
          </a:xfrm>
        </p:spPr>
        <p:txBody>
          <a:bodyPr vert="horz" lIns="91440" tIns="45720" rIns="91440" bIns="45720" rtlCol="0" anchor="b">
            <a:normAutofit/>
          </a:bodyPr>
          <a:lstStyle/>
          <a:p>
            <a:pPr>
              <a:lnSpc>
                <a:spcPct val="90000"/>
              </a:lnSpc>
              <a:spcBef>
                <a:spcPct val="0"/>
              </a:spcBef>
            </a:pPr>
            <a:r>
              <a:rPr lang="en-US" sz="3800"/>
              <a:t>Key Concept Links</a:t>
            </a:r>
          </a:p>
        </p:txBody>
      </p:sp>
      <p:pic>
        <p:nvPicPr>
          <p:cNvPr id="4" name="Picture 4" descr="Diagram&#10;&#10;Description automatically generated">
            <a:extLst>
              <a:ext uri="{FF2B5EF4-FFF2-40B4-BE49-F238E27FC236}">
                <a16:creationId xmlns:a16="http://schemas.microsoft.com/office/drawing/2014/main" id="{22613C51-904C-A6C4-FFED-EE7E84125EA7}"/>
              </a:ext>
            </a:extLst>
          </p:cNvPr>
          <p:cNvPicPr>
            <a:picLocks noChangeAspect="1"/>
          </p:cNvPicPr>
          <p:nvPr/>
        </p:nvPicPr>
        <p:blipFill>
          <a:blip r:embed="rId2"/>
          <a:stretch>
            <a:fillRect/>
          </a:stretch>
        </p:blipFill>
        <p:spPr>
          <a:xfrm>
            <a:off x="4099672" y="222237"/>
            <a:ext cx="4659405" cy="2278553"/>
          </a:xfrm>
          <a:prstGeom prst="rect">
            <a:avLst/>
          </a:prstGeom>
        </p:spPr>
      </p:pic>
      <p:pic>
        <p:nvPicPr>
          <p:cNvPr id="5" name="Picture 5" descr="A picture containing text, sign&#10;&#10;Description automatically generated">
            <a:extLst>
              <a:ext uri="{FF2B5EF4-FFF2-40B4-BE49-F238E27FC236}">
                <a16:creationId xmlns:a16="http://schemas.microsoft.com/office/drawing/2014/main" id="{2FDCC978-BB50-2487-24C1-923141ED4CD2}"/>
              </a:ext>
            </a:extLst>
          </p:cNvPr>
          <p:cNvPicPr>
            <a:picLocks noChangeAspect="1"/>
          </p:cNvPicPr>
          <p:nvPr/>
        </p:nvPicPr>
        <p:blipFill>
          <a:blip r:embed="rId3"/>
          <a:stretch>
            <a:fillRect/>
          </a:stretch>
        </p:blipFill>
        <p:spPr>
          <a:xfrm>
            <a:off x="105674" y="2633314"/>
            <a:ext cx="4220473" cy="2206002"/>
          </a:xfrm>
          <a:prstGeom prst="rect">
            <a:avLst/>
          </a:prstGeom>
        </p:spPr>
      </p:pic>
      <p:pic>
        <p:nvPicPr>
          <p:cNvPr id="6" name="Picture 6">
            <a:extLst>
              <a:ext uri="{FF2B5EF4-FFF2-40B4-BE49-F238E27FC236}">
                <a16:creationId xmlns:a16="http://schemas.microsoft.com/office/drawing/2014/main" id="{49421CEC-05A5-D441-2EBC-AFDD31DF5101}"/>
              </a:ext>
            </a:extLst>
          </p:cNvPr>
          <p:cNvPicPr>
            <a:picLocks noChangeAspect="1"/>
          </p:cNvPicPr>
          <p:nvPr/>
        </p:nvPicPr>
        <p:blipFill>
          <a:blip r:embed="rId4"/>
          <a:stretch>
            <a:fillRect/>
          </a:stretch>
        </p:blipFill>
        <p:spPr>
          <a:xfrm>
            <a:off x="4451231" y="2634082"/>
            <a:ext cx="4360652" cy="2236816"/>
          </a:xfrm>
          <a:prstGeom prst="rect">
            <a:avLst/>
          </a:prstGeom>
        </p:spPr>
      </p:pic>
    </p:spTree>
    <p:extLst>
      <p:ext uri="{BB962C8B-B14F-4D97-AF65-F5344CB8AC3E}">
        <p14:creationId xmlns:p14="http://schemas.microsoft.com/office/powerpoint/2010/main" val="258210704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214A97-A0D7-21FD-82CF-FCEC118FDFF2}"/>
              </a:ext>
            </a:extLst>
          </p:cNvPr>
          <p:cNvSpPr>
            <a:spLocks noGrp="1"/>
          </p:cNvSpPr>
          <p:nvPr>
            <p:ph type="title"/>
          </p:nvPr>
        </p:nvSpPr>
        <p:spPr>
          <a:xfrm>
            <a:off x="311700" y="587900"/>
            <a:ext cx="2186475" cy="572700"/>
          </a:xfrm>
        </p:spPr>
        <p:txBody>
          <a:bodyPr>
            <a:normAutofit fontScale="90000"/>
          </a:bodyPr>
          <a:lstStyle/>
          <a:p>
            <a:r>
              <a:rPr lang="en-US"/>
              <a:t>CONS</a:t>
            </a:r>
          </a:p>
        </p:txBody>
      </p:sp>
      <p:sp>
        <p:nvSpPr>
          <p:cNvPr id="5" name="TextBox 4">
            <a:extLst>
              <a:ext uri="{FF2B5EF4-FFF2-40B4-BE49-F238E27FC236}">
                <a16:creationId xmlns:a16="http://schemas.microsoft.com/office/drawing/2014/main" id="{368A612E-D38C-4686-E73F-BD62BC43ED3A}"/>
              </a:ext>
            </a:extLst>
          </p:cNvPr>
          <p:cNvSpPr txBox="1"/>
          <p:nvPr/>
        </p:nvSpPr>
        <p:spPr>
          <a:xfrm>
            <a:off x="3200400" y="2343150"/>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p>
        </p:txBody>
      </p:sp>
      <p:pic>
        <p:nvPicPr>
          <p:cNvPr id="3" name="Picture 6" descr="Text&#10;&#10;Description automatically generated">
            <a:extLst>
              <a:ext uri="{FF2B5EF4-FFF2-40B4-BE49-F238E27FC236}">
                <a16:creationId xmlns:a16="http://schemas.microsoft.com/office/drawing/2014/main" id="{0AE4A782-8A36-E909-B667-93027EE3E62C}"/>
              </a:ext>
            </a:extLst>
          </p:cNvPr>
          <p:cNvPicPr>
            <a:picLocks noChangeAspect="1"/>
          </p:cNvPicPr>
          <p:nvPr/>
        </p:nvPicPr>
        <p:blipFill rotWithShape="1">
          <a:blip r:embed="rId2"/>
          <a:srcRect r="37416" b="459"/>
          <a:stretch/>
        </p:blipFill>
        <p:spPr>
          <a:xfrm>
            <a:off x="223177" y="2787187"/>
            <a:ext cx="6445614" cy="2121080"/>
          </a:xfrm>
          <a:prstGeom prst="rect">
            <a:avLst/>
          </a:prstGeom>
        </p:spPr>
      </p:pic>
      <p:pic>
        <p:nvPicPr>
          <p:cNvPr id="9" name="Picture 9" descr="Table&#10;&#10;Description automatically generated">
            <a:extLst>
              <a:ext uri="{FF2B5EF4-FFF2-40B4-BE49-F238E27FC236}">
                <a16:creationId xmlns:a16="http://schemas.microsoft.com/office/drawing/2014/main" id="{09A383DD-CE4D-DC24-C1A7-28D5C3327140}"/>
              </a:ext>
            </a:extLst>
          </p:cNvPr>
          <p:cNvPicPr>
            <a:picLocks noChangeAspect="1"/>
          </p:cNvPicPr>
          <p:nvPr/>
        </p:nvPicPr>
        <p:blipFill>
          <a:blip r:embed="rId3"/>
          <a:stretch>
            <a:fillRect/>
          </a:stretch>
        </p:blipFill>
        <p:spPr>
          <a:xfrm>
            <a:off x="2738158" y="298991"/>
            <a:ext cx="6179179" cy="2693698"/>
          </a:xfrm>
          <a:prstGeom prst="rect">
            <a:avLst/>
          </a:prstGeom>
        </p:spPr>
      </p:pic>
    </p:spTree>
    <p:extLst>
      <p:ext uri="{BB962C8B-B14F-4D97-AF65-F5344CB8AC3E}">
        <p14:creationId xmlns:p14="http://schemas.microsoft.com/office/powerpoint/2010/main" val="274973929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Table 11">
            <a:extLst>
              <a:ext uri="{FF2B5EF4-FFF2-40B4-BE49-F238E27FC236}">
                <a16:creationId xmlns:a16="http://schemas.microsoft.com/office/drawing/2014/main" id="{376495B2-2C59-C177-92AC-696282F6BE5C}"/>
              </a:ext>
            </a:extLst>
          </p:cNvPr>
          <p:cNvGraphicFramePr>
            <a:graphicFrameLocks noGrp="1"/>
          </p:cNvGraphicFramePr>
          <p:nvPr>
            <p:extLst>
              <p:ext uri="{D42A27DB-BD31-4B8C-83A1-F6EECF244321}">
                <p14:modId xmlns:p14="http://schemas.microsoft.com/office/powerpoint/2010/main" val="3927085322"/>
              </p:ext>
            </p:extLst>
          </p:nvPr>
        </p:nvGraphicFramePr>
        <p:xfrm>
          <a:off x="156482" y="748392"/>
          <a:ext cx="8746619" cy="3578220"/>
        </p:xfrm>
        <a:graphic>
          <a:graphicData uri="http://schemas.openxmlformats.org/drawingml/2006/table">
            <a:tbl>
              <a:tblPr firstRow="1" bandRow="1">
                <a:tableStyleId>{0660B408-B3CF-4A94-85FC-2B1E0A45F4A2}</a:tableStyleId>
              </a:tblPr>
              <a:tblGrid>
                <a:gridCol w="2171077">
                  <a:extLst>
                    <a:ext uri="{9D8B030D-6E8A-4147-A177-3AD203B41FA5}">
                      <a16:colId xmlns:a16="http://schemas.microsoft.com/office/drawing/2014/main" val="3072627641"/>
                    </a:ext>
                  </a:extLst>
                </a:gridCol>
                <a:gridCol w="6575542">
                  <a:extLst>
                    <a:ext uri="{9D8B030D-6E8A-4147-A177-3AD203B41FA5}">
                      <a16:colId xmlns:a16="http://schemas.microsoft.com/office/drawing/2014/main" val="4028019090"/>
                    </a:ext>
                  </a:extLst>
                </a:gridCol>
              </a:tblGrid>
              <a:tr h="596370">
                <a:tc>
                  <a:txBody>
                    <a:bodyPr/>
                    <a:lstStyle/>
                    <a:p>
                      <a:pPr lvl="0" algn="l">
                        <a:lnSpc>
                          <a:spcPct val="100000"/>
                        </a:lnSpc>
                        <a:spcBef>
                          <a:spcPts val="0"/>
                        </a:spcBef>
                        <a:spcAft>
                          <a:spcPts val="0"/>
                        </a:spcAft>
                        <a:buNone/>
                      </a:pPr>
                      <a:r>
                        <a:rPr lang="en-US" sz="1800" b="1" i="0" u="none" strike="noStrike" noProof="0">
                          <a:latin typeface="Trebuchet MS"/>
                        </a:rPr>
                        <a:t>Cluster Theme</a:t>
                      </a:r>
                      <a:endParaRPr lang="en-US"/>
                    </a:p>
                  </a:txBody>
                  <a:tcPr/>
                </a:tc>
                <a:tc>
                  <a:txBody>
                    <a:bodyPr/>
                    <a:lstStyle/>
                    <a:p>
                      <a:pPr lvl="0" algn="l">
                        <a:lnSpc>
                          <a:spcPct val="100000"/>
                        </a:lnSpc>
                        <a:spcBef>
                          <a:spcPts val="0"/>
                        </a:spcBef>
                        <a:spcAft>
                          <a:spcPts val="0"/>
                        </a:spcAft>
                        <a:buNone/>
                      </a:pPr>
                      <a:r>
                        <a:rPr lang="en-US" sz="1800" b="1" i="0" u="none" strike="noStrike" noProof="0">
                          <a:latin typeface="Trebuchet MS"/>
                        </a:rPr>
                        <a:t>Descriptive Terms</a:t>
                      </a:r>
                      <a:endParaRPr lang="en-US"/>
                    </a:p>
                  </a:txBody>
                  <a:tcPr/>
                </a:tc>
                <a:extLst>
                  <a:ext uri="{0D108BD9-81ED-4DB2-BD59-A6C34878D82A}">
                    <a16:rowId xmlns:a16="http://schemas.microsoft.com/office/drawing/2014/main" val="4245600583"/>
                  </a:ext>
                </a:extLst>
              </a:tr>
              <a:tr h="596370">
                <a:tc>
                  <a:txBody>
                    <a:bodyPr/>
                    <a:lstStyle/>
                    <a:p>
                      <a:pPr lvl="0" algn="l">
                        <a:lnSpc>
                          <a:spcPct val="100000"/>
                        </a:lnSpc>
                        <a:spcBef>
                          <a:spcPts val="0"/>
                        </a:spcBef>
                        <a:spcAft>
                          <a:spcPts val="0"/>
                        </a:spcAft>
                        <a:buNone/>
                      </a:pPr>
                      <a:r>
                        <a:rPr lang="en-US" sz="1000" b="0" i="0" u="none" strike="noStrike" noProof="0"/>
                        <a:t>Stressful Environment</a:t>
                      </a:r>
                    </a:p>
                    <a:p>
                      <a:pPr lvl="0" algn="l">
                        <a:lnSpc>
                          <a:spcPct val="100000"/>
                        </a:lnSpc>
                        <a:spcBef>
                          <a:spcPts val="0"/>
                        </a:spcBef>
                        <a:spcAft>
                          <a:spcPts val="0"/>
                        </a:spcAft>
                        <a:buNone/>
                      </a:pPr>
                      <a:endParaRPr lang="en-US"/>
                    </a:p>
                  </a:txBody>
                  <a:tcPr/>
                </a:tc>
                <a:tc>
                  <a:txBody>
                    <a:bodyPr/>
                    <a:lstStyle/>
                    <a:p>
                      <a:pPr lvl="0" algn="l">
                        <a:lnSpc>
                          <a:spcPct val="100000"/>
                        </a:lnSpc>
                        <a:spcBef>
                          <a:spcPts val="0"/>
                        </a:spcBef>
                        <a:spcAft>
                          <a:spcPts val="0"/>
                        </a:spcAft>
                        <a:buNone/>
                      </a:pPr>
                      <a:r>
                        <a:rPr lang="en-US" sz="1000" b="0" i="0" u="none" strike="noStrike" noProof="0"/>
                        <a:t>+time +spend +consume +full stressful +con +work +challenge +meeting 'a bit' free +bit working +shift +big</a:t>
                      </a:r>
                      <a:endParaRPr lang="en-US"/>
                    </a:p>
                    <a:p>
                      <a:pPr lvl="0" algn="l">
                        <a:lnSpc>
                          <a:spcPct val="100000"/>
                        </a:lnSpc>
                        <a:spcBef>
                          <a:spcPts val="0"/>
                        </a:spcBef>
                        <a:spcAft>
                          <a:spcPts val="0"/>
                        </a:spcAft>
                        <a:buNone/>
                      </a:pPr>
                      <a:endParaRPr lang="en-US" sz="1000" b="0" i="0" u="none" strike="noStrike" noProof="0">
                        <a:latin typeface="Cambria"/>
                      </a:endParaRPr>
                    </a:p>
                  </a:txBody>
                  <a:tcPr/>
                </a:tc>
                <a:extLst>
                  <a:ext uri="{0D108BD9-81ED-4DB2-BD59-A6C34878D82A}">
                    <a16:rowId xmlns:a16="http://schemas.microsoft.com/office/drawing/2014/main" val="877252563"/>
                  </a:ext>
                </a:extLst>
              </a:tr>
              <a:tr h="596370">
                <a:tc>
                  <a:txBody>
                    <a:bodyPr/>
                    <a:lstStyle/>
                    <a:p>
                      <a:pPr lvl="0" algn="l">
                        <a:lnSpc>
                          <a:spcPct val="100000"/>
                        </a:lnSpc>
                        <a:spcBef>
                          <a:spcPts val="0"/>
                        </a:spcBef>
                        <a:spcAft>
                          <a:spcPts val="0"/>
                        </a:spcAft>
                        <a:buNone/>
                      </a:pPr>
                      <a:r>
                        <a:rPr lang="en-US" sz="1000" b="0" i="0" u="none" strike="noStrike" noProof="0"/>
                        <a:t>Slow Career Growth</a:t>
                      </a:r>
                      <a:endParaRPr lang="en-US"/>
                    </a:p>
                  </a:txBody>
                  <a:tcPr/>
                </a:tc>
                <a:tc>
                  <a:txBody>
                    <a:bodyPr/>
                    <a:lstStyle/>
                    <a:p>
                      <a:pPr lvl="0" algn="l">
                        <a:lnSpc>
                          <a:spcPct val="100000"/>
                        </a:lnSpc>
                        <a:spcBef>
                          <a:spcPts val="0"/>
                        </a:spcBef>
                        <a:spcAft>
                          <a:spcPts val="0"/>
                        </a:spcAft>
                        <a:buNone/>
                      </a:pPr>
                      <a:r>
                        <a:rPr lang="en-US" sz="1000" b="0" i="0" u="none" strike="noStrike" noProof="0"/>
                        <a:t>growth +career +opportunity +slow 'career growth' +limit limited +path +advancement 'slow growth' +'growth opportunity' +'career path' +'career opportunity' +grow +development</a:t>
                      </a:r>
                      <a:endParaRPr lang="en-US"/>
                    </a:p>
                    <a:p>
                      <a:pPr lvl="0" algn="l">
                        <a:lnSpc>
                          <a:spcPct val="100000"/>
                        </a:lnSpc>
                        <a:spcBef>
                          <a:spcPts val="0"/>
                        </a:spcBef>
                        <a:spcAft>
                          <a:spcPts val="0"/>
                        </a:spcAft>
                        <a:buNone/>
                      </a:pPr>
                      <a:endParaRPr lang="en-US" sz="1000" b="0" i="0" u="none" strike="noStrike" noProof="0">
                        <a:latin typeface="Cambria"/>
                      </a:endParaRPr>
                    </a:p>
                  </a:txBody>
                  <a:tcPr/>
                </a:tc>
                <a:extLst>
                  <a:ext uri="{0D108BD9-81ED-4DB2-BD59-A6C34878D82A}">
                    <a16:rowId xmlns:a16="http://schemas.microsoft.com/office/drawing/2014/main" val="3006710291"/>
                  </a:ext>
                </a:extLst>
              </a:tr>
              <a:tr h="596370">
                <a:tc>
                  <a:txBody>
                    <a:bodyPr/>
                    <a:lstStyle/>
                    <a:p>
                      <a:pPr lvl="0" algn="l">
                        <a:lnSpc>
                          <a:spcPct val="100000"/>
                        </a:lnSpc>
                        <a:spcBef>
                          <a:spcPts val="0"/>
                        </a:spcBef>
                        <a:spcAft>
                          <a:spcPts val="0"/>
                        </a:spcAft>
                        <a:buNone/>
                      </a:pPr>
                      <a:r>
                        <a:rPr lang="en-US" sz="1000" b="0" i="0" u="none" strike="noStrike" noProof="0"/>
                        <a:t>Long shifts</a:t>
                      </a:r>
                      <a:endParaRPr lang="en-US"/>
                    </a:p>
                  </a:txBody>
                  <a:tcPr/>
                </a:tc>
                <a:tc>
                  <a:txBody>
                    <a:bodyPr/>
                    <a:lstStyle/>
                    <a:p>
                      <a:pPr lvl="0" algn="l">
                        <a:lnSpc>
                          <a:spcPct val="100000"/>
                        </a:lnSpc>
                        <a:spcBef>
                          <a:spcPts val="0"/>
                        </a:spcBef>
                        <a:spcAft>
                          <a:spcPts val="0"/>
                        </a:spcAft>
                        <a:buNone/>
                      </a:pPr>
                      <a:r>
                        <a:rPr lang="en-US" sz="1000" b="0" i="0" u="none" strike="noStrike" noProof="0"/>
                        <a:t>+hour +long +'long hour' working +'long working hour' +'work hour' +work retail +weekend +week +expectation stressful +expect +shift +late</a:t>
                      </a:r>
                      <a:endParaRPr lang="en-US"/>
                    </a:p>
                    <a:p>
                      <a:pPr lvl="0" algn="l">
                        <a:lnSpc>
                          <a:spcPct val="100000"/>
                        </a:lnSpc>
                        <a:spcBef>
                          <a:spcPts val="0"/>
                        </a:spcBef>
                        <a:spcAft>
                          <a:spcPts val="0"/>
                        </a:spcAft>
                        <a:buNone/>
                      </a:pPr>
                      <a:endParaRPr lang="en-US" sz="1000" b="0" i="0" u="none" strike="noStrike" noProof="0">
                        <a:latin typeface="Cambria"/>
                      </a:endParaRPr>
                    </a:p>
                  </a:txBody>
                  <a:tcPr/>
                </a:tc>
                <a:extLst>
                  <a:ext uri="{0D108BD9-81ED-4DB2-BD59-A6C34878D82A}">
                    <a16:rowId xmlns:a16="http://schemas.microsoft.com/office/drawing/2014/main" val="4192029809"/>
                  </a:ext>
                </a:extLst>
              </a:tr>
              <a:tr h="596370">
                <a:tc>
                  <a:txBody>
                    <a:bodyPr/>
                    <a:lstStyle/>
                    <a:p>
                      <a:pPr lvl="0" algn="l">
                        <a:lnSpc>
                          <a:spcPct val="100000"/>
                        </a:lnSpc>
                        <a:spcBef>
                          <a:spcPts val="0"/>
                        </a:spcBef>
                        <a:spcAft>
                          <a:spcPts val="0"/>
                        </a:spcAft>
                        <a:buNone/>
                      </a:pPr>
                      <a:r>
                        <a:rPr lang="en-US" sz="1000" b="0" i="0" u="none" strike="noStrike" noProof="0"/>
                        <a:t>Poor Leadership</a:t>
                      </a:r>
                    </a:p>
                  </a:txBody>
                  <a:tcPr/>
                </a:tc>
                <a:tc>
                  <a:txBody>
                    <a:bodyPr/>
                    <a:lstStyle/>
                    <a:p>
                      <a:pPr lvl="0" algn="l">
                        <a:lnSpc>
                          <a:spcPct val="100000"/>
                        </a:lnSpc>
                        <a:spcBef>
                          <a:spcPts val="0"/>
                        </a:spcBef>
                        <a:spcAft>
                          <a:spcPts val="0"/>
                        </a:spcAft>
                        <a:buNone/>
                      </a:pPr>
                      <a:r>
                        <a:rPr lang="en-US" sz="1000" b="0" i="0" u="none" strike="noStrike" noProof="0"/>
                        <a:t>+management lack middle +leadership +level +poor +high +performance senior upper 'upper management' +'middle management' +business +review +system</a:t>
                      </a:r>
                      <a:endParaRPr lang="en-US"/>
                    </a:p>
                    <a:p>
                      <a:pPr lvl="0" algn="l">
                        <a:lnSpc>
                          <a:spcPct val="100000"/>
                        </a:lnSpc>
                        <a:spcBef>
                          <a:spcPts val="0"/>
                        </a:spcBef>
                        <a:spcAft>
                          <a:spcPts val="0"/>
                        </a:spcAft>
                        <a:buNone/>
                      </a:pPr>
                      <a:endParaRPr lang="en-US" sz="1000" b="0" i="0" u="none" strike="noStrike" noProof="0">
                        <a:latin typeface="Cambria"/>
                      </a:endParaRPr>
                    </a:p>
                  </a:txBody>
                  <a:tcPr/>
                </a:tc>
                <a:extLst>
                  <a:ext uri="{0D108BD9-81ED-4DB2-BD59-A6C34878D82A}">
                    <a16:rowId xmlns:a16="http://schemas.microsoft.com/office/drawing/2014/main" val="1580478345"/>
                  </a:ext>
                </a:extLst>
              </a:tr>
              <a:tr h="596370">
                <a:tc>
                  <a:txBody>
                    <a:bodyPr/>
                    <a:lstStyle/>
                    <a:p>
                      <a:pPr lvl="0" algn="l">
                        <a:lnSpc>
                          <a:spcPct val="100000"/>
                        </a:lnSpc>
                        <a:spcBef>
                          <a:spcPts val="0"/>
                        </a:spcBef>
                        <a:spcAft>
                          <a:spcPts val="0"/>
                        </a:spcAft>
                        <a:buNone/>
                      </a:pPr>
                      <a:r>
                        <a:rPr lang="en-US" sz="1000" b="0" i="0" u="none" strike="noStrike" noProof="0"/>
                        <a:t>Toxic Work Environment</a:t>
                      </a:r>
                    </a:p>
                  </a:txBody>
                  <a:tcPr/>
                </a:tc>
                <a:tc>
                  <a:txBody>
                    <a:bodyPr/>
                    <a:lstStyle/>
                    <a:p>
                      <a:pPr lvl="0" algn="l">
                        <a:lnSpc>
                          <a:spcPct val="100000"/>
                        </a:lnSpc>
                        <a:spcBef>
                          <a:spcPts val="0"/>
                        </a:spcBef>
                        <a:spcAft>
                          <a:spcPts val="0"/>
                        </a:spcAft>
                        <a:buNone/>
                      </a:pPr>
                      <a:r>
                        <a:rPr lang="en-US" sz="1000" b="0" i="0" u="none" strike="noStrike" noProof="0"/>
                        <a:t>+culture corporate 'company culture' 'corporate culture' 'work culture' toxic +old +leadership +engineer different competitive +company +advancement politics</a:t>
                      </a:r>
                      <a:endParaRPr lang="en-US"/>
                    </a:p>
                  </a:txBody>
                  <a:tcPr/>
                </a:tc>
                <a:extLst>
                  <a:ext uri="{0D108BD9-81ED-4DB2-BD59-A6C34878D82A}">
                    <a16:rowId xmlns:a16="http://schemas.microsoft.com/office/drawing/2014/main" val="4128425543"/>
                  </a:ext>
                </a:extLst>
              </a:tr>
            </a:tbl>
          </a:graphicData>
        </a:graphic>
      </p:graphicFrame>
      <p:sp>
        <p:nvSpPr>
          <p:cNvPr id="15" name="TextBox 14">
            <a:extLst>
              <a:ext uri="{FF2B5EF4-FFF2-40B4-BE49-F238E27FC236}">
                <a16:creationId xmlns:a16="http://schemas.microsoft.com/office/drawing/2014/main" id="{100B8D6F-4975-3513-D634-89472EDCBCB3}"/>
              </a:ext>
            </a:extLst>
          </p:cNvPr>
          <p:cNvSpPr txBox="1"/>
          <p:nvPr/>
        </p:nvSpPr>
        <p:spPr>
          <a:xfrm>
            <a:off x="200025" y="336096"/>
            <a:ext cx="2743200"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t>Text Cluster Analysis</a:t>
            </a:r>
          </a:p>
        </p:txBody>
      </p:sp>
    </p:spTree>
    <p:extLst>
      <p:ext uri="{BB962C8B-B14F-4D97-AF65-F5344CB8AC3E}">
        <p14:creationId xmlns:p14="http://schemas.microsoft.com/office/powerpoint/2010/main" val="380482313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F9BB96DC-7257-4310-AA48-BEE9B2B2DA0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6350"/>
            <a:ext cx="9144000" cy="5149850"/>
            <a:chOff x="0" y="-8467"/>
            <a:chExt cx="12192000" cy="6866467"/>
          </a:xfrm>
        </p:grpSpPr>
        <p:sp>
          <p:nvSpPr>
            <p:cNvPr id="13" name="Freeform 14">
              <a:extLst>
                <a:ext uri="{FF2B5EF4-FFF2-40B4-BE49-F238E27FC236}">
                  <a16:creationId xmlns:a16="http://schemas.microsoft.com/office/drawing/2014/main" id="{A199C6C8-798B-4D00-8C47-F1D5A88678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4" name="Straight Connector 13">
              <a:extLst>
                <a:ext uri="{FF2B5EF4-FFF2-40B4-BE49-F238E27FC236}">
                  <a16:creationId xmlns:a16="http://schemas.microsoft.com/office/drawing/2014/main" id="{BCB0BF1B-F83E-41D6-83B4-76BB733C502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45DD6DAC-841F-44E8-B772-3B0CC4F9D08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16" name="Rectangle 23">
              <a:extLst>
                <a:ext uri="{FF2B5EF4-FFF2-40B4-BE49-F238E27FC236}">
                  <a16:creationId xmlns:a16="http://schemas.microsoft.com/office/drawing/2014/main" id="{30A20FCD-ACEB-47CE-B31B-91C08ADA44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5">
              <a:extLst>
                <a:ext uri="{FF2B5EF4-FFF2-40B4-BE49-F238E27FC236}">
                  <a16:creationId xmlns:a16="http://schemas.microsoft.com/office/drawing/2014/main" id="{7A2B1C25-C94E-4302-99B8-C7A8AFE4F4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id="{96AEEF64-15E5-4241-B44E-FD39BF126E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27">
              <a:extLst>
                <a:ext uri="{FF2B5EF4-FFF2-40B4-BE49-F238E27FC236}">
                  <a16:creationId xmlns:a16="http://schemas.microsoft.com/office/drawing/2014/main" id="{3CE4991B-2483-477C-A8EF-EA0D3A372A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28">
              <a:extLst>
                <a:ext uri="{FF2B5EF4-FFF2-40B4-BE49-F238E27FC236}">
                  <a16:creationId xmlns:a16="http://schemas.microsoft.com/office/drawing/2014/main" id="{C57CCE68-31BF-4CB2-A1BA-20C70F17D9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Rectangle 29">
              <a:extLst>
                <a:ext uri="{FF2B5EF4-FFF2-40B4-BE49-F238E27FC236}">
                  <a16:creationId xmlns:a16="http://schemas.microsoft.com/office/drawing/2014/main" id="{FC67EFBD-5CEA-432B-8051-6A7B3E06D0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Isosceles Triangle 21">
              <a:extLst>
                <a:ext uri="{FF2B5EF4-FFF2-40B4-BE49-F238E27FC236}">
                  <a16:creationId xmlns:a16="http://schemas.microsoft.com/office/drawing/2014/main" id="{1FF74FE3-9906-485E-94D7-2AA34D9275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A21E0EF1-C4FE-5072-B009-DC4C488B5FF7}"/>
              </a:ext>
            </a:extLst>
          </p:cNvPr>
          <p:cNvSpPr>
            <a:spLocks noGrp="1"/>
          </p:cNvSpPr>
          <p:nvPr>
            <p:ph type="title"/>
          </p:nvPr>
        </p:nvSpPr>
        <p:spPr>
          <a:xfrm>
            <a:off x="667817" y="2036177"/>
            <a:ext cx="7419827" cy="759789"/>
          </a:xfrm>
        </p:spPr>
        <p:txBody>
          <a:bodyPr vert="horz" lIns="91440" tIns="45720" rIns="91440" bIns="45720" rtlCol="0" anchor="b">
            <a:normAutofit/>
          </a:bodyPr>
          <a:lstStyle/>
          <a:p>
            <a:pPr algn="ctr">
              <a:lnSpc>
                <a:spcPct val="90000"/>
              </a:lnSpc>
              <a:spcBef>
                <a:spcPct val="0"/>
              </a:spcBef>
            </a:pPr>
            <a:r>
              <a:rPr lang="en-US" sz="3800"/>
              <a:t>Key Concept Links</a:t>
            </a:r>
            <a:endParaRPr lang="en-US"/>
          </a:p>
        </p:txBody>
      </p:sp>
      <p:pic>
        <p:nvPicPr>
          <p:cNvPr id="4" name="Picture 4" descr="Diagram&#10;&#10;Description automatically generated">
            <a:extLst>
              <a:ext uri="{FF2B5EF4-FFF2-40B4-BE49-F238E27FC236}">
                <a16:creationId xmlns:a16="http://schemas.microsoft.com/office/drawing/2014/main" id="{C0F24E3D-85D5-9418-3B7F-89D00F48F8C6}"/>
              </a:ext>
            </a:extLst>
          </p:cNvPr>
          <p:cNvPicPr>
            <a:picLocks noChangeAspect="1"/>
          </p:cNvPicPr>
          <p:nvPr/>
        </p:nvPicPr>
        <p:blipFill>
          <a:blip r:embed="rId2"/>
          <a:stretch>
            <a:fillRect/>
          </a:stretch>
        </p:blipFill>
        <p:spPr>
          <a:xfrm>
            <a:off x="127240" y="205260"/>
            <a:ext cx="4080294" cy="1972527"/>
          </a:xfrm>
          <a:prstGeom prst="rect">
            <a:avLst/>
          </a:prstGeom>
        </p:spPr>
      </p:pic>
      <p:pic>
        <p:nvPicPr>
          <p:cNvPr id="5" name="Picture 5" descr="Diagram&#10;&#10;Description automatically generated">
            <a:extLst>
              <a:ext uri="{FF2B5EF4-FFF2-40B4-BE49-F238E27FC236}">
                <a16:creationId xmlns:a16="http://schemas.microsoft.com/office/drawing/2014/main" id="{8D20FA39-22C6-0166-A883-190EA310C3B9}"/>
              </a:ext>
            </a:extLst>
          </p:cNvPr>
          <p:cNvPicPr>
            <a:picLocks noChangeAspect="1"/>
          </p:cNvPicPr>
          <p:nvPr/>
        </p:nvPicPr>
        <p:blipFill>
          <a:blip r:embed="rId3"/>
          <a:stretch>
            <a:fillRect/>
          </a:stretch>
        </p:blipFill>
        <p:spPr>
          <a:xfrm>
            <a:off x="4679576" y="203320"/>
            <a:ext cx="3987052" cy="1971807"/>
          </a:xfrm>
          <a:prstGeom prst="rect">
            <a:avLst/>
          </a:prstGeom>
        </p:spPr>
      </p:pic>
      <p:pic>
        <p:nvPicPr>
          <p:cNvPr id="6" name="Picture 6">
            <a:extLst>
              <a:ext uri="{FF2B5EF4-FFF2-40B4-BE49-F238E27FC236}">
                <a16:creationId xmlns:a16="http://schemas.microsoft.com/office/drawing/2014/main" id="{7A741E7C-36F3-B50A-B4D9-0259F159B8F0}"/>
              </a:ext>
            </a:extLst>
          </p:cNvPr>
          <p:cNvPicPr>
            <a:picLocks noChangeAspect="1"/>
          </p:cNvPicPr>
          <p:nvPr/>
        </p:nvPicPr>
        <p:blipFill>
          <a:blip r:embed="rId4"/>
          <a:stretch>
            <a:fillRect/>
          </a:stretch>
        </p:blipFill>
        <p:spPr>
          <a:xfrm>
            <a:off x="2444003" y="2862368"/>
            <a:ext cx="4029075" cy="1982109"/>
          </a:xfrm>
          <a:prstGeom prst="rect">
            <a:avLst/>
          </a:prstGeom>
        </p:spPr>
      </p:pic>
    </p:spTree>
    <p:extLst>
      <p:ext uri="{BB962C8B-B14F-4D97-AF65-F5344CB8AC3E}">
        <p14:creationId xmlns:p14="http://schemas.microsoft.com/office/powerpoint/2010/main" val="270039801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F2DD0-D5A7-16A1-CB9B-215B1827FA50}"/>
              </a:ext>
            </a:extLst>
          </p:cNvPr>
          <p:cNvSpPr>
            <a:spLocks noGrp="1"/>
          </p:cNvSpPr>
          <p:nvPr>
            <p:ph type="title"/>
          </p:nvPr>
        </p:nvSpPr>
        <p:spPr>
          <a:xfrm>
            <a:off x="284486" y="254525"/>
            <a:ext cx="8520600" cy="572700"/>
          </a:xfrm>
        </p:spPr>
        <p:txBody>
          <a:bodyPr>
            <a:normAutofit fontScale="90000"/>
          </a:bodyPr>
          <a:lstStyle/>
          <a:p>
            <a:r>
              <a:rPr lang="en-US"/>
              <a:t>Discrepancies</a:t>
            </a:r>
          </a:p>
        </p:txBody>
      </p:sp>
      <p:sp>
        <p:nvSpPr>
          <p:cNvPr id="3" name="Text Placeholder 2">
            <a:extLst>
              <a:ext uri="{FF2B5EF4-FFF2-40B4-BE49-F238E27FC236}">
                <a16:creationId xmlns:a16="http://schemas.microsoft.com/office/drawing/2014/main" id="{BA05A04B-F542-C990-C59D-62D631906BAF}"/>
              </a:ext>
            </a:extLst>
          </p:cNvPr>
          <p:cNvSpPr>
            <a:spLocks noGrp="1"/>
          </p:cNvSpPr>
          <p:nvPr>
            <p:ph type="body" idx="1"/>
          </p:nvPr>
        </p:nvSpPr>
        <p:spPr>
          <a:xfrm>
            <a:off x="284486" y="1153337"/>
            <a:ext cx="8520600" cy="3987900"/>
          </a:xfrm>
        </p:spPr>
        <p:txBody>
          <a:bodyPr>
            <a:normAutofit/>
          </a:bodyPr>
          <a:lstStyle/>
          <a:p>
            <a:pPr marL="114300" indent="0">
              <a:buNone/>
            </a:pPr>
            <a:endParaRPr lang="en-US" sz="1200">
              <a:ea typeface="+mn-lt"/>
              <a:cs typeface="+mn-lt"/>
            </a:endParaRPr>
          </a:p>
          <a:p>
            <a:pPr marL="114300" indent="0">
              <a:buNone/>
            </a:pPr>
            <a:endParaRPr lang="en-US" sz="1200" b="1"/>
          </a:p>
          <a:p>
            <a:r>
              <a:rPr lang="en-US" sz="1200"/>
              <a:t>Career Growth in Pros :</a:t>
            </a:r>
            <a:r>
              <a:rPr lang="en-US" sz="1200" i="1"/>
              <a:t> Frequency: 1013 #documents : 2725</a:t>
            </a:r>
            <a:br>
              <a:rPr lang="en-US" sz="1200" i="1"/>
            </a:br>
            <a:br>
              <a:rPr lang="en-US" sz="1200" i="1"/>
            </a:br>
            <a:r>
              <a:rPr lang="en-US" sz="1200">
                <a:ea typeface="+mn-lt"/>
                <a:cs typeface="+mn-lt"/>
              </a:rPr>
              <a:t>Career Growth in Cons: </a:t>
            </a:r>
            <a:r>
              <a:rPr lang="en-US" sz="1200" i="1">
                <a:ea typeface="+mn-lt"/>
                <a:cs typeface="+mn-lt"/>
              </a:rPr>
              <a:t>Frequency: 560 #documents : 2144</a:t>
            </a:r>
            <a:br>
              <a:rPr lang="en-US" sz="1200" i="1">
                <a:ea typeface="+mn-lt"/>
                <a:cs typeface="+mn-lt"/>
              </a:rPr>
            </a:br>
            <a:endParaRPr lang="en-US" sz="1200">
              <a:ea typeface="+mn-lt"/>
              <a:cs typeface="+mn-lt"/>
            </a:endParaRPr>
          </a:p>
          <a:p>
            <a:r>
              <a:rPr lang="en-US" sz="1200">
                <a:ea typeface="+mn-lt"/>
                <a:cs typeface="+mn-lt"/>
              </a:rPr>
              <a:t>Compensation(High) in Pros :</a:t>
            </a:r>
            <a:r>
              <a:rPr lang="en-US" sz="1200" i="1">
                <a:ea typeface="+mn-lt"/>
                <a:cs typeface="+mn-lt"/>
              </a:rPr>
              <a:t> Frequency: 547 #documents : 2118</a:t>
            </a:r>
            <a:br>
              <a:rPr lang="en-US" sz="1200" i="1">
                <a:ea typeface="+mn-lt"/>
                <a:cs typeface="+mn-lt"/>
              </a:rPr>
            </a:br>
            <a:br>
              <a:rPr lang="en-US" sz="1200" i="1">
                <a:ea typeface="+mn-lt"/>
                <a:cs typeface="+mn-lt"/>
              </a:rPr>
            </a:br>
            <a:r>
              <a:rPr lang="en-US" sz="1200" i="1">
                <a:ea typeface="+mn-lt"/>
                <a:cs typeface="+mn-lt"/>
              </a:rPr>
              <a:t>Compensation in Cons(Low): </a:t>
            </a:r>
            <a:r>
              <a:rPr lang="en-US" sz="1200" i="1"/>
              <a:t>Frequency: 726 #documents : 1212</a:t>
            </a:r>
            <a:br>
              <a:rPr lang="en-US" sz="1200" i="1"/>
            </a:br>
            <a:endParaRPr lang="en-US" sz="1200">
              <a:ea typeface="+mn-lt"/>
              <a:cs typeface="+mn-lt"/>
            </a:endParaRPr>
          </a:p>
          <a:p>
            <a:pPr marL="114300" indent="0">
              <a:buNone/>
            </a:pPr>
            <a:endParaRPr lang="en-US" sz="1200" i="1"/>
          </a:p>
          <a:p>
            <a:endParaRPr lang="en-US" sz="1200" i="1"/>
          </a:p>
        </p:txBody>
      </p:sp>
    </p:spTree>
    <p:extLst>
      <p:ext uri="{BB962C8B-B14F-4D97-AF65-F5344CB8AC3E}">
        <p14:creationId xmlns:p14="http://schemas.microsoft.com/office/powerpoint/2010/main" val="379405798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F2DD0-D5A7-16A1-CB9B-215B1827FA50}"/>
              </a:ext>
            </a:extLst>
          </p:cNvPr>
          <p:cNvSpPr>
            <a:spLocks noGrp="1"/>
          </p:cNvSpPr>
          <p:nvPr>
            <p:ph type="title"/>
          </p:nvPr>
        </p:nvSpPr>
        <p:spPr>
          <a:xfrm>
            <a:off x="284486" y="254525"/>
            <a:ext cx="8520600" cy="572700"/>
          </a:xfrm>
        </p:spPr>
        <p:txBody>
          <a:bodyPr>
            <a:normAutofit fontScale="90000"/>
          </a:bodyPr>
          <a:lstStyle/>
          <a:p>
            <a:r>
              <a:rPr lang="en-US"/>
              <a:t>Conclusion</a:t>
            </a:r>
          </a:p>
        </p:txBody>
      </p:sp>
      <p:sp>
        <p:nvSpPr>
          <p:cNvPr id="3" name="Text Placeholder 2">
            <a:extLst>
              <a:ext uri="{FF2B5EF4-FFF2-40B4-BE49-F238E27FC236}">
                <a16:creationId xmlns:a16="http://schemas.microsoft.com/office/drawing/2014/main" id="{BA05A04B-F542-C990-C59D-62D631906BAF}"/>
              </a:ext>
            </a:extLst>
          </p:cNvPr>
          <p:cNvSpPr>
            <a:spLocks noGrp="1"/>
          </p:cNvSpPr>
          <p:nvPr>
            <p:ph type="body" idx="1"/>
          </p:nvPr>
        </p:nvSpPr>
        <p:spPr>
          <a:xfrm>
            <a:off x="284486" y="927957"/>
            <a:ext cx="8520600" cy="3987900"/>
          </a:xfrm>
        </p:spPr>
        <p:txBody>
          <a:bodyPr>
            <a:normAutofit lnSpcReduction="10000"/>
          </a:bodyPr>
          <a:lstStyle/>
          <a:p>
            <a:pPr marL="114300" indent="0">
              <a:buNone/>
            </a:pPr>
            <a:endParaRPr lang="en-US" sz="1200">
              <a:ea typeface="+mn-lt"/>
              <a:cs typeface="+mn-lt"/>
            </a:endParaRPr>
          </a:p>
          <a:p>
            <a:pPr marL="114300" indent="0">
              <a:buNone/>
            </a:pPr>
            <a:r>
              <a:rPr lang="en-US" sz="1200" b="1">
                <a:ea typeface="+mn-lt"/>
                <a:cs typeface="+mn-lt"/>
              </a:rPr>
              <a:t>Amazon:</a:t>
            </a:r>
          </a:p>
          <a:p>
            <a:pPr marL="114300" indent="0">
              <a:buNone/>
            </a:pPr>
            <a:endParaRPr lang="en-US" sz="1200" b="1">
              <a:ea typeface="+mn-lt"/>
              <a:cs typeface="+mn-lt"/>
            </a:endParaRPr>
          </a:p>
          <a:p>
            <a:pPr marL="114300" indent="0">
              <a:buNone/>
            </a:pPr>
            <a:r>
              <a:rPr lang="en-US" sz="1200" b="1">
                <a:ea typeface="+mn-lt"/>
                <a:cs typeface="+mn-lt"/>
              </a:rPr>
              <a:t>IN CONCLUSION:</a:t>
            </a:r>
            <a:endParaRPr lang="en-US"/>
          </a:p>
          <a:p>
            <a:r>
              <a:rPr lang="en-US" sz="1200" b="1">
                <a:ea typeface="+mn-lt"/>
                <a:cs typeface="+mn-lt"/>
              </a:rPr>
              <a:t>Amazon Pros</a:t>
            </a:r>
            <a:r>
              <a:rPr lang="en-US" sz="1200">
                <a:ea typeface="+mn-lt"/>
                <a:cs typeface="+mn-lt"/>
              </a:rPr>
              <a:t> : </a:t>
            </a:r>
            <a:r>
              <a:rPr lang="en-US" sz="1200"/>
              <a:t>Benefits(401K, Insurance, Stock options) , No dress code, Fast pace/Innovation, Customer focus/obsession, Team +Leadership, Cutting edge technology, Smart people, Friendly + Flexible staff/environment, Work environment/culture emphasis, Good salary + Benefits</a:t>
            </a:r>
            <a:br>
              <a:rPr lang="en-US" sz="1200"/>
            </a:br>
            <a:endParaRPr lang="en-US" sz="1200" b="1">
              <a:ea typeface="+mn-lt"/>
              <a:cs typeface="+mn-lt"/>
            </a:endParaRPr>
          </a:p>
          <a:p>
            <a:r>
              <a:rPr lang="en-US" sz="1200" b="1">
                <a:ea typeface="+mn-lt"/>
                <a:cs typeface="+mn-lt"/>
              </a:rPr>
              <a:t>Amazon Cons</a:t>
            </a:r>
            <a:r>
              <a:rPr lang="en-US" sz="1200">
                <a:ea typeface="+mn-lt"/>
                <a:cs typeface="+mn-lt"/>
              </a:rPr>
              <a:t> : </a:t>
            </a:r>
            <a:r>
              <a:rPr lang="en-US" sz="1200"/>
              <a:t>Poor Management (Politics + Favoritism), Shifts : Night shift, Rotational, Peak + Holiday Season extra hours, Fast paced + Stressful Environment, Mandatory Overtime, Long work hours (Physically demanding) and short breaks, Bad Work life balance, Slow career growth/promotion opportunities.</a:t>
            </a:r>
          </a:p>
          <a:p>
            <a:endParaRPr lang="en-US" sz="1200"/>
          </a:p>
          <a:p>
            <a:pPr marL="114300" indent="0">
              <a:buNone/>
            </a:pPr>
            <a:r>
              <a:rPr lang="en-US" sz="1200" b="1"/>
              <a:t>Microsoft:</a:t>
            </a:r>
            <a:br>
              <a:rPr lang="en-US" sz="1200" b="1"/>
            </a:br>
            <a:br>
              <a:rPr lang="en-US" sz="1200" b="1"/>
            </a:br>
            <a:r>
              <a:rPr lang="en-US" sz="1200" b="1"/>
              <a:t>IN CONCLUSION:</a:t>
            </a:r>
            <a:endParaRPr lang="en-US" sz="1200">
              <a:ea typeface="+mn-lt"/>
              <a:cs typeface="+mn-lt"/>
            </a:endParaRPr>
          </a:p>
          <a:p>
            <a:r>
              <a:rPr lang="en-US" sz="1200" b="1"/>
              <a:t>Microsoft Pros </a:t>
            </a:r>
            <a:r>
              <a:rPr lang="en-US" sz="1200"/>
              <a:t>: Lot to Learn, Great opportunities, Flexible work environment, competitive compensation, good bonuses, interesting and impactful projects, Job Security, Smart and intelligent people</a:t>
            </a:r>
            <a:endParaRPr lang="en-US" sz="1200" i="1"/>
          </a:p>
          <a:p>
            <a:pPr marL="114300" indent="0">
              <a:buNone/>
            </a:pPr>
            <a:endParaRPr lang="en-US" sz="1200" b="1" i="1"/>
          </a:p>
          <a:p>
            <a:r>
              <a:rPr lang="en-US" sz="1200" b="1"/>
              <a:t>Microsoft Cons</a:t>
            </a:r>
            <a:r>
              <a:rPr lang="en-US" sz="1200"/>
              <a:t> : </a:t>
            </a:r>
            <a:r>
              <a:rPr lang="en-US" sz="1200">
                <a:ea typeface="+mn-lt"/>
                <a:cs typeface="+mn-lt"/>
              </a:rPr>
              <a:t>full stressful, slow career growth, less career opportunity, long working hour, weekend, stressful expectation, lacks middle management, Corporate Culture, toxic and old leadership, politics, low compensations </a:t>
            </a:r>
          </a:p>
          <a:p>
            <a:endParaRPr lang="en-US" sz="1200" i="1"/>
          </a:p>
        </p:txBody>
      </p:sp>
    </p:spTree>
    <p:extLst>
      <p:ext uri="{BB962C8B-B14F-4D97-AF65-F5344CB8AC3E}">
        <p14:creationId xmlns:p14="http://schemas.microsoft.com/office/powerpoint/2010/main" val="27322637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72442E-5D82-C84A-878B-E256994C46EA}"/>
              </a:ext>
            </a:extLst>
          </p:cNvPr>
          <p:cNvSpPr>
            <a:spLocks noGrp="1"/>
          </p:cNvSpPr>
          <p:nvPr>
            <p:ph type="title"/>
          </p:nvPr>
        </p:nvSpPr>
        <p:spPr/>
        <p:txBody>
          <a:bodyPr>
            <a:normAutofit fontScale="90000"/>
          </a:bodyPr>
          <a:lstStyle/>
          <a:p>
            <a:r>
              <a:rPr lang="en-US"/>
              <a:t>Data Overview</a:t>
            </a:r>
          </a:p>
        </p:txBody>
      </p:sp>
      <p:sp>
        <p:nvSpPr>
          <p:cNvPr id="3" name="Text Placeholder 2">
            <a:extLst>
              <a:ext uri="{FF2B5EF4-FFF2-40B4-BE49-F238E27FC236}">
                <a16:creationId xmlns:a16="http://schemas.microsoft.com/office/drawing/2014/main" id="{9C11E72A-0F71-7223-F8FE-2595D0BCFAE0}"/>
              </a:ext>
            </a:extLst>
          </p:cNvPr>
          <p:cNvSpPr>
            <a:spLocks noGrp="1"/>
          </p:cNvSpPr>
          <p:nvPr>
            <p:ph type="body" idx="1"/>
          </p:nvPr>
        </p:nvSpPr>
        <p:spPr>
          <a:xfrm>
            <a:off x="311700" y="1152475"/>
            <a:ext cx="7077250" cy="3416400"/>
          </a:xfrm>
        </p:spPr>
        <p:txBody>
          <a:bodyPr spcFirstLastPara="1" vert="horz" wrap="square" lIns="91425" tIns="91425" rIns="91425" bIns="91425" rtlCol="0" anchor="t" anchorCtr="0">
            <a:noAutofit/>
          </a:bodyPr>
          <a:lstStyle/>
          <a:p>
            <a:r>
              <a:rPr lang="en-US" sz="1400">
                <a:ea typeface="+mn-lt"/>
                <a:cs typeface="+mn-lt"/>
              </a:rPr>
              <a:t>The dataset contains employees for companies such as Amazon, Google, Apple, Facebook, Microsoft, and Netflix ranging between April 2009 and September 2018. </a:t>
            </a:r>
            <a:endParaRPr lang="en-US"/>
          </a:p>
          <a:p>
            <a:r>
              <a:rPr lang="en-US" sz="1400">
                <a:ea typeface="+mn-lt"/>
                <a:cs typeface="+mn-lt"/>
              </a:rPr>
              <a:t>Data set is huge and has 67k records in it.</a:t>
            </a:r>
          </a:p>
          <a:p>
            <a:r>
              <a:rPr lang="en-US" sz="1400">
                <a:ea typeface="+mn-lt"/>
                <a:cs typeface="+mn-lt"/>
              </a:rPr>
              <a:t>However, for our project, we’ll be creating a subset of two companies: Amazon and Microsoft.</a:t>
            </a:r>
          </a:p>
          <a:p>
            <a:r>
              <a:rPr lang="en-US" sz="1400">
                <a:ea typeface="+mn-lt"/>
                <a:cs typeface="+mn-lt"/>
              </a:rPr>
              <a:t>Make a recommendations to increase employee engagement and </a:t>
            </a:r>
          </a:p>
          <a:p>
            <a:pPr marL="114300" indent="0">
              <a:buNone/>
            </a:pPr>
            <a:r>
              <a:rPr lang="en-US" sz="1400">
                <a:ea typeface="+mn-lt"/>
                <a:cs typeface="+mn-lt"/>
              </a:rPr>
              <a:t>      retention based on the positive and negative reviews</a:t>
            </a:r>
            <a:endParaRPr lang="en-US" sz="1400"/>
          </a:p>
          <a:p>
            <a:pPr marL="114300" indent="0">
              <a:buNone/>
            </a:pPr>
            <a:endParaRPr lang="en-US" sz="1400"/>
          </a:p>
        </p:txBody>
      </p:sp>
      <p:pic>
        <p:nvPicPr>
          <p:cNvPr id="6" name="Picture 6" descr="Table&#10;&#10;Description automatically generated">
            <a:extLst>
              <a:ext uri="{FF2B5EF4-FFF2-40B4-BE49-F238E27FC236}">
                <a16:creationId xmlns:a16="http://schemas.microsoft.com/office/drawing/2014/main" id="{9347F6FF-0926-C4A3-1406-DFEC0EF760F2}"/>
              </a:ext>
            </a:extLst>
          </p:cNvPr>
          <p:cNvPicPr>
            <a:picLocks noChangeAspect="1"/>
          </p:cNvPicPr>
          <p:nvPr/>
        </p:nvPicPr>
        <p:blipFill>
          <a:blip r:embed="rId2"/>
          <a:stretch>
            <a:fillRect/>
          </a:stretch>
        </p:blipFill>
        <p:spPr>
          <a:xfrm>
            <a:off x="6399622" y="2322725"/>
            <a:ext cx="2743200" cy="2819400"/>
          </a:xfrm>
          <a:prstGeom prst="rect">
            <a:avLst/>
          </a:prstGeom>
        </p:spPr>
      </p:pic>
      <p:sp>
        <p:nvSpPr>
          <p:cNvPr id="7" name="TextBox 6">
            <a:extLst>
              <a:ext uri="{FF2B5EF4-FFF2-40B4-BE49-F238E27FC236}">
                <a16:creationId xmlns:a16="http://schemas.microsoft.com/office/drawing/2014/main" id="{BFF6187D-CC88-DC63-25B9-04E7E89A1BDA}"/>
              </a:ext>
            </a:extLst>
          </p:cNvPr>
          <p:cNvSpPr txBox="1"/>
          <p:nvPr/>
        </p:nvSpPr>
        <p:spPr>
          <a:xfrm>
            <a:off x="5227765" y="3582095"/>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accent2"/>
                </a:solidFill>
              </a:rPr>
              <a:t>Initial Data set</a:t>
            </a:r>
          </a:p>
        </p:txBody>
      </p:sp>
      <p:pic>
        <p:nvPicPr>
          <p:cNvPr id="9" name="Picture 4" descr="Text, email&#10;&#10;Description automatically generated">
            <a:extLst>
              <a:ext uri="{FF2B5EF4-FFF2-40B4-BE49-F238E27FC236}">
                <a16:creationId xmlns:a16="http://schemas.microsoft.com/office/drawing/2014/main" id="{F1B19E5B-D2E4-23CE-9FEF-F3B53C2E29C8}"/>
              </a:ext>
            </a:extLst>
          </p:cNvPr>
          <p:cNvPicPr>
            <a:picLocks noChangeAspect="1"/>
          </p:cNvPicPr>
          <p:nvPr/>
        </p:nvPicPr>
        <p:blipFill>
          <a:blip r:embed="rId3"/>
          <a:stretch>
            <a:fillRect/>
          </a:stretch>
        </p:blipFill>
        <p:spPr>
          <a:xfrm>
            <a:off x="609440" y="3125669"/>
            <a:ext cx="4091107" cy="1764068"/>
          </a:xfrm>
          <a:prstGeom prst="rect">
            <a:avLst/>
          </a:prstGeom>
        </p:spPr>
      </p:pic>
    </p:spTree>
    <p:extLst>
      <p:ext uri="{BB962C8B-B14F-4D97-AF65-F5344CB8AC3E}">
        <p14:creationId xmlns:p14="http://schemas.microsoft.com/office/powerpoint/2010/main" val="10865872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F2DD0-D5A7-16A1-CB9B-215B1827FA50}"/>
              </a:ext>
            </a:extLst>
          </p:cNvPr>
          <p:cNvSpPr>
            <a:spLocks noGrp="1"/>
          </p:cNvSpPr>
          <p:nvPr>
            <p:ph type="title"/>
          </p:nvPr>
        </p:nvSpPr>
        <p:spPr>
          <a:xfrm>
            <a:off x="284486" y="254525"/>
            <a:ext cx="8520600" cy="572700"/>
          </a:xfrm>
        </p:spPr>
        <p:txBody>
          <a:bodyPr>
            <a:normAutofit fontScale="90000"/>
          </a:bodyPr>
          <a:lstStyle/>
          <a:p>
            <a:r>
              <a:rPr lang="en-US"/>
              <a:t>Recommendations</a:t>
            </a:r>
          </a:p>
        </p:txBody>
      </p:sp>
      <p:sp>
        <p:nvSpPr>
          <p:cNvPr id="3" name="Text Placeholder 2">
            <a:extLst>
              <a:ext uri="{FF2B5EF4-FFF2-40B4-BE49-F238E27FC236}">
                <a16:creationId xmlns:a16="http://schemas.microsoft.com/office/drawing/2014/main" id="{BA05A04B-F542-C990-C59D-62D631906BAF}"/>
              </a:ext>
            </a:extLst>
          </p:cNvPr>
          <p:cNvSpPr>
            <a:spLocks noGrp="1"/>
          </p:cNvSpPr>
          <p:nvPr>
            <p:ph type="body" idx="1"/>
          </p:nvPr>
        </p:nvSpPr>
        <p:spPr>
          <a:xfrm>
            <a:off x="284486" y="927957"/>
            <a:ext cx="8520600" cy="3987900"/>
          </a:xfrm>
        </p:spPr>
        <p:txBody>
          <a:bodyPr>
            <a:normAutofit/>
          </a:bodyPr>
          <a:lstStyle/>
          <a:p>
            <a:pPr marL="114300" indent="0">
              <a:buNone/>
            </a:pPr>
            <a:endParaRPr lang="en-US" sz="1200">
              <a:ea typeface="+mn-lt"/>
              <a:cs typeface="+mn-lt"/>
            </a:endParaRPr>
          </a:p>
          <a:p>
            <a:pPr marL="114300" indent="0">
              <a:buNone/>
            </a:pPr>
            <a:r>
              <a:rPr lang="en-US" sz="1200" b="1">
                <a:ea typeface="+mn-lt"/>
                <a:cs typeface="+mn-lt"/>
              </a:rPr>
              <a:t>Amazon:</a:t>
            </a:r>
          </a:p>
          <a:p>
            <a:pPr marL="114300" indent="0">
              <a:buNone/>
            </a:pPr>
            <a:endParaRPr lang="en-US" sz="1200" b="1">
              <a:ea typeface="+mn-lt"/>
              <a:cs typeface="+mn-lt"/>
            </a:endParaRPr>
          </a:p>
          <a:p>
            <a:pPr marL="285750" indent="-285750">
              <a:buFont typeface="'Wingdings 3',Sans-Serif"/>
              <a:buChar char="●"/>
            </a:pPr>
            <a:r>
              <a:rPr lang="en-US" sz="1200" b="1"/>
              <a:t>Run marketing internal and external campaigns to advertise the Pros of the companies to retain customers(i.e. the employees) about a free culture of no dress code, Flexible timings, etc.</a:t>
            </a:r>
            <a:endParaRPr lang="en-US" sz="1200" err="1">
              <a:ea typeface="+mn-lt"/>
              <a:cs typeface="+mn-lt"/>
            </a:endParaRPr>
          </a:p>
          <a:p>
            <a:pPr marL="285750" indent="-285750">
              <a:buFont typeface="'Wingdings 3',Sans-Serif"/>
              <a:buChar char="●"/>
            </a:pPr>
            <a:r>
              <a:rPr lang="en-US" sz="1200" b="1"/>
              <a:t>Work in improving in the Con's to improve the company's shortcomings and image. </a:t>
            </a:r>
          </a:p>
          <a:p>
            <a:pPr marL="285750" indent="-285750">
              <a:buFont typeface="'Wingdings 3',Sans-Serif"/>
              <a:buChar char="●"/>
            </a:pPr>
            <a:r>
              <a:rPr lang="en-US" sz="1200" b="1"/>
              <a:t>Take steps to improve work life balance and share it with the company and other social media(Like </a:t>
            </a:r>
            <a:r>
              <a:rPr lang="en-US" sz="1200" b="1" err="1"/>
              <a:t>Linkedin</a:t>
            </a:r>
            <a:r>
              <a:rPr lang="en-US" sz="1200" b="1"/>
              <a:t>) to improve the judgement of the company</a:t>
            </a:r>
          </a:p>
          <a:p>
            <a:pPr marL="114300" indent="0">
              <a:buNone/>
            </a:pPr>
            <a:endParaRPr lang="en-US" sz="1200" b="1"/>
          </a:p>
          <a:p>
            <a:endParaRPr lang="en-US" sz="1200"/>
          </a:p>
          <a:p>
            <a:pPr marL="114300" indent="0">
              <a:buNone/>
            </a:pPr>
            <a:r>
              <a:rPr lang="en-US" sz="1200" b="1"/>
              <a:t>Microsoft:</a:t>
            </a:r>
            <a:br>
              <a:rPr lang="en-US" sz="1200" b="1"/>
            </a:br>
            <a:endParaRPr lang="en-US" sz="1200" b="1"/>
          </a:p>
          <a:p>
            <a:pPr marL="285750" indent="-285750">
              <a:buFont typeface="Wingdings 3"/>
              <a:buChar char="●"/>
            </a:pPr>
            <a:r>
              <a:rPr lang="en-US" sz="1200" b="1">
                <a:ea typeface="+mn-lt"/>
                <a:cs typeface="+mn-lt"/>
              </a:rPr>
              <a:t>Similarly, run internal and external marketing campaigns to advertise the pros. The pros would include flexible work hours, great work opportunities, etc.</a:t>
            </a:r>
          </a:p>
          <a:p>
            <a:pPr marL="285750" indent="-285750">
              <a:buFont typeface="Wingdings 3"/>
              <a:buChar char="●"/>
            </a:pPr>
            <a:r>
              <a:rPr lang="en-US" sz="1200" b="1"/>
              <a:t>Same as above, work in improving the Con's to better the company's image</a:t>
            </a:r>
          </a:p>
          <a:p>
            <a:pPr marL="285750" indent="-285750">
              <a:buFont typeface="Wingdings 3"/>
              <a:buChar char="●"/>
            </a:pPr>
            <a:r>
              <a:rPr lang="en-US" sz="1200" b="1">
                <a:ea typeface="+mn-lt"/>
                <a:cs typeface="+mn-lt"/>
              </a:rPr>
              <a:t>Take steps to improve the image about the company on long working hours and improve stress levels among the employees</a:t>
            </a:r>
          </a:p>
          <a:p>
            <a:pPr marL="285750" indent="-285750">
              <a:buFont typeface="Wingdings 3"/>
              <a:buChar char="●"/>
            </a:pPr>
            <a:endParaRPr lang="en-US">
              <a:ea typeface="+mn-lt"/>
              <a:cs typeface="+mn-lt"/>
            </a:endParaRPr>
          </a:p>
          <a:p>
            <a:pPr marL="0" indent="0">
              <a:buNone/>
            </a:pPr>
            <a:r>
              <a:rPr lang="en-US" sz="1200" b="1">
                <a:ea typeface="+mn-lt"/>
                <a:cs typeface="+mn-lt"/>
              </a:rPr>
              <a:t>    </a:t>
            </a:r>
            <a:endParaRPr lang="en-US" sz="1200" b="1"/>
          </a:p>
        </p:txBody>
      </p:sp>
    </p:spTree>
    <p:extLst>
      <p:ext uri="{BB962C8B-B14F-4D97-AF65-F5344CB8AC3E}">
        <p14:creationId xmlns:p14="http://schemas.microsoft.com/office/powerpoint/2010/main" val="32803874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72442E-5D82-C84A-878B-E256994C46EA}"/>
              </a:ext>
            </a:extLst>
          </p:cNvPr>
          <p:cNvSpPr>
            <a:spLocks noGrp="1"/>
          </p:cNvSpPr>
          <p:nvPr>
            <p:ph type="title"/>
          </p:nvPr>
        </p:nvSpPr>
        <p:spPr/>
        <p:txBody>
          <a:bodyPr>
            <a:normAutofit fontScale="90000"/>
          </a:bodyPr>
          <a:lstStyle/>
          <a:p>
            <a:r>
              <a:rPr lang="en-US"/>
              <a:t>Data Pre-processing</a:t>
            </a:r>
          </a:p>
        </p:txBody>
      </p:sp>
      <p:sp>
        <p:nvSpPr>
          <p:cNvPr id="3" name="Text Placeholder 2">
            <a:extLst>
              <a:ext uri="{FF2B5EF4-FFF2-40B4-BE49-F238E27FC236}">
                <a16:creationId xmlns:a16="http://schemas.microsoft.com/office/drawing/2014/main" id="{9C11E72A-0F71-7223-F8FE-2595D0BCFAE0}"/>
              </a:ext>
            </a:extLst>
          </p:cNvPr>
          <p:cNvSpPr>
            <a:spLocks noGrp="1"/>
          </p:cNvSpPr>
          <p:nvPr>
            <p:ph type="body" idx="1"/>
          </p:nvPr>
        </p:nvSpPr>
        <p:spPr/>
        <p:txBody>
          <a:bodyPr spcFirstLastPara="1" vert="horz" wrap="square" lIns="91425" tIns="91425" rIns="91425" bIns="91425" rtlCol="0" anchor="t" anchorCtr="0">
            <a:noAutofit/>
          </a:bodyPr>
          <a:lstStyle/>
          <a:p>
            <a:r>
              <a:rPr lang="en-US" sz="1400"/>
              <a:t>Removed Missing values and 'None' entries</a:t>
            </a:r>
          </a:p>
          <a:p>
            <a:r>
              <a:rPr lang="en-US" sz="1400"/>
              <a:t>Imputed Median for Missing ratings</a:t>
            </a:r>
          </a:p>
          <a:p>
            <a:r>
              <a:rPr lang="en-US" sz="1400"/>
              <a:t>Converted data types</a:t>
            </a:r>
          </a:p>
          <a:p>
            <a:r>
              <a:rPr lang="en-US" sz="1400"/>
              <a:t>Rescaled data with Pros, Cons and Ratings for building</a:t>
            </a:r>
            <a:br>
              <a:rPr lang="en-US" sz="1400"/>
            </a:br>
            <a:r>
              <a:rPr lang="en-US" sz="1400"/>
              <a:t>Unsupervised learning model for deriving </a:t>
            </a:r>
            <a:br>
              <a:rPr lang="en-US" sz="1400"/>
            </a:br>
            <a:r>
              <a:rPr lang="en-US" sz="1400"/>
              <a:t>recommendations.</a:t>
            </a:r>
          </a:p>
          <a:p>
            <a:r>
              <a:rPr lang="en-US" sz="1400"/>
              <a:t>Rescaled data for Modeling purposes :</a:t>
            </a:r>
            <a:br>
              <a:rPr lang="en-US" sz="1400">
                <a:ea typeface="+mn-lt"/>
                <a:cs typeface="+mn-lt"/>
              </a:rPr>
            </a:br>
            <a:r>
              <a:rPr lang="en-US" sz="1400">
                <a:ea typeface="+mn-lt"/>
                <a:cs typeface="+mn-lt"/>
              </a:rPr>
              <a:t>Pros kept for Ratings &gt;= 4. Cons kept for Ratings &lt;4.</a:t>
            </a:r>
            <a:endParaRPr lang="en-US" sz="1400"/>
          </a:p>
          <a:p>
            <a:endParaRPr lang="en-US" sz="1400"/>
          </a:p>
          <a:p>
            <a:pPr marL="114300" indent="0">
              <a:buNone/>
            </a:pPr>
            <a:r>
              <a:rPr lang="en-US" sz="1400"/>
              <a:t>AMAZON</a:t>
            </a:r>
          </a:p>
          <a:p>
            <a:r>
              <a:rPr lang="en-US" sz="1400">
                <a:ea typeface="+mn-lt"/>
                <a:cs typeface="+mn-lt"/>
              </a:rPr>
              <a:t>Pros(1) : 8090 rows.</a:t>
            </a:r>
          </a:p>
          <a:p>
            <a:r>
              <a:rPr lang="en-US" sz="1400">
                <a:ea typeface="+mn-lt"/>
                <a:cs typeface="+mn-lt"/>
              </a:rPr>
              <a:t>Cons(0) : 8025 rows</a:t>
            </a:r>
            <a:endParaRPr lang="en-US" sz="1400"/>
          </a:p>
          <a:p>
            <a:endParaRPr lang="en-US" sz="1400"/>
          </a:p>
          <a:p>
            <a:pPr marL="114300" indent="0">
              <a:buNone/>
            </a:pPr>
            <a:r>
              <a:rPr lang="en-US" sz="1400"/>
              <a:t>MICROSOFT</a:t>
            </a:r>
          </a:p>
          <a:p>
            <a:r>
              <a:rPr lang="en-US" sz="1400">
                <a:ea typeface="+mn-lt"/>
                <a:cs typeface="+mn-lt"/>
              </a:rPr>
              <a:t>Pros(1) : 5063 rows.</a:t>
            </a:r>
          </a:p>
          <a:p>
            <a:r>
              <a:rPr lang="en-US" sz="1400">
                <a:ea typeface="+mn-lt"/>
                <a:cs typeface="+mn-lt"/>
              </a:rPr>
              <a:t>Cons(0) : 5766 rows</a:t>
            </a:r>
          </a:p>
          <a:p>
            <a:endParaRPr lang="en-US" sz="1400">
              <a:ea typeface="+mn-lt"/>
              <a:cs typeface="+mn-lt"/>
            </a:endParaRPr>
          </a:p>
          <a:p>
            <a:endParaRPr lang="en-US" sz="1400"/>
          </a:p>
        </p:txBody>
      </p:sp>
      <p:pic>
        <p:nvPicPr>
          <p:cNvPr id="5" name="Picture 4" descr="Table&#10;&#10;Description automatically generated">
            <a:extLst>
              <a:ext uri="{FF2B5EF4-FFF2-40B4-BE49-F238E27FC236}">
                <a16:creationId xmlns:a16="http://schemas.microsoft.com/office/drawing/2014/main" id="{6468A15A-18D4-139A-049A-E15140EF5121}"/>
              </a:ext>
            </a:extLst>
          </p:cNvPr>
          <p:cNvPicPr>
            <a:picLocks noChangeAspect="1"/>
          </p:cNvPicPr>
          <p:nvPr/>
        </p:nvPicPr>
        <p:blipFill rotWithShape="1">
          <a:blip r:embed="rId2"/>
          <a:srcRect t="48947" r="-218"/>
          <a:stretch/>
        </p:blipFill>
        <p:spPr>
          <a:xfrm>
            <a:off x="5204581" y="1283837"/>
            <a:ext cx="3812847" cy="1608661"/>
          </a:xfrm>
          <a:prstGeom prst="rect">
            <a:avLst/>
          </a:prstGeom>
        </p:spPr>
      </p:pic>
    </p:spTree>
    <p:extLst>
      <p:ext uri="{BB962C8B-B14F-4D97-AF65-F5344CB8AC3E}">
        <p14:creationId xmlns:p14="http://schemas.microsoft.com/office/powerpoint/2010/main" val="15190928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BB289C-7B47-C551-9C59-888F6E72572B}"/>
              </a:ext>
            </a:extLst>
          </p:cNvPr>
          <p:cNvSpPr>
            <a:spLocks noGrp="1"/>
          </p:cNvSpPr>
          <p:nvPr>
            <p:ph type="title"/>
          </p:nvPr>
        </p:nvSpPr>
        <p:spPr>
          <a:xfrm>
            <a:off x="508002" y="298122"/>
            <a:ext cx="7284129" cy="990600"/>
          </a:xfrm>
        </p:spPr>
        <p:txBody>
          <a:bodyPr>
            <a:normAutofit fontScale="90000"/>
          </a:bodyPr>
          <a:lstStyle/>
          <a:p>
            <a:r>
              <a:rPr lang="en-US">
                <a:solidFill>
                  <a:schemeClr val="tx1"/>
                </a:solidFill>
              </a:rPr>
              <a:t>Total number of employee reviews</a:t>
            </a:r>
            <a:br>
              <a:rPr lang="en-US">
                <a:solidFill>
                  <a:schemeClr val="tx1"/>
                </a:solidFill>
              </a:rPr>
            </a:br>
            <a:endParaRPr lang="en-US">
              <a:solidFill>
                <a:schemeClr val="tx1"/>
              </a:solidFill>
            </a:endParaRPr>
          </a:p>
        </p:txBody>
      </p:sp>
      <p:pic>
        <p:nvPicPr>
          <p:cNvPr id="5" name="Picture 5" descr="Chart, bar chart&#10;&#10;Description automatically generated">
            <a:extLst>
              <a:ext uri="{FF2B5EF4-FFF2-40B4-BE49-F238E27FC236}">
                <a16:creationId xmlns:a16="http://schemas.microsoft.com/office/drawing/2014/main" id="{FA537584-E9D8-047C-5A03-C4A9632BFF80}"/>
              </a:ext>
            </a:extLst>
          </p:cNvPr>
          <p:cNvPicPr>
            <a:picLocks noGrp="1" noChangeAspect="1"/>
          </p:cNvPicPr>
          <p:nvPr>
            <p:ph idx="1"/>
          </p:nvPr>
        </p:nvPicPr>
        <p:blipFill>
          <a:blip r:embed="rId2"/>
          <a:stretch>
            <a:fillRect/>
          </a:stretch>
        </p:blipFill>
        <p:spPr>
          <a:xfrm>
            <a:off x="677102" y="1034236"/>
            <a:ext cx="6531097" cy="3941635"/>
          </a:xfrm>
        </p:spPr>
      </p:pic>
    </p:spTree>
    <p:extLst>
      <p:ext uri="{BB962C8B-B14F-4D97-AF65-F5344CB8AC3E}">
        <p14:creationId xmlns:p14="http://schemas.microsoft.com/office/powerpoint/2010/main" val="14247951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2A9CE-6299-822F-C8A1-C0D8D33761EF}"/>
              </a:ext>
            </a:extLst>
          </p:cNvPr>
          <p:cNvSpPr>
            <a:spLocks noGrp="1"/>
          </p:cNvSpPr>
          <p:nvPr>
            <p:ph type="title"/>
          </p:nvPr>
        </p:nvSpPr>
        <p:spPr/>
        <p:txBody>
          <a:bodyPr/>
          <a:lstStyle/>
          <a:p>
            <a:pPr algn="ctr"/>
            <a:r>
              <a:rPr lang="en-US" b="1">
                <a:solidFill>
                  <a:schemeClr val="tx1"/>
                </a:solidFill>
                <a:ea typeface="+mj-lt"/>
                <a:cs typeface="+mj-lt"/>
              </a:rPr>
              <a:t>Overall Ratings by Company </a:t>
            </a:r>
            <a:endParaRPr lang="en-US">
              <a:solidFill>
                <a:schemeClr val="tx1"/>
              </a:solidFill>
            </a:endParaRPr>
          </a:p>
          <a:p>
            <a:endParaRPr lang="en-US"/>
          </a:p>
        </p:txBody>
      </p:sp>
      <p:pic>
        <p:nvPicPr>
          <p:cNvPr id="12" name="Picture 12" descr="Chart, pie chart&#10;&#10;Description automatically generated">
            <a:extLst>
              <a:ext uri="{FF2B5EF4-FFF2-40B4-BE49-F238E27FC236}">
                <a16:creationId xmlns:a16="http://schemas.microsoft.com/office/drawing/2014/main" id="{D0442B74-C3B4-FE5B-57BC-7D00B6EF1C63}"/>
              </a:ext>
            </a:extLst>
          </p:cNvPr>
          <p:cNvPicPr>
            <a:picLocks noGrp="1" noChangeAspect="1"/>
          </p:cNvPicPr>
          <p:nvPr>
            <p:ph sz="half" idx="1"/>
          </p:nvPr>
        </p:nvPicPr>
        <p:blipFill>
          <a:blip r:embed="rId2"/>
          <a:stretch>
            <a:fillRect/>
          </a:stretch>
        </p:blipFill>
        <p:spPr>
          <a:xfrm>
            <a:off x="1310" y="1632127"/>
            <a:ext cx="4746475" cy="3523518"/>
          </a:xfrm>
        </p:spPr>
      </p:pic>
      <p:pic>
        <p:nvPicPr>
          <p:cNvPr id="19" name="Picture 19" descr="Chart, pie chart&#10;&#10;Description automatically generated">
            <a:extLst>
              <a:ext uri="{FF2B5EF4-FFF2-40B4-BE49-F238E27FC236}">
                <a16:creationId xmlns:a16="http://schemas.microsoft.com/office/drawing/2014/main" id="{F9067B3A-98B1-E39F-788B-17770965B156}"/>
              </a:ext>
            </a:extLst>
          </p:cNvPr>
          <p:cNvPicPr>
            <a:picLocks noGrp="1" noChangeAspect="1"/>
          </p:cNvPicPr>
          <p:nvPr>
            <p:ph sz="half" idx="2"/>
          </p:nvPr>
        </p:nvPicPr>
        <p:blipFill>
          <a:blip r:embed="rId3"/>
          <a:stretch>
            <a:fillRect/>
          </a:stretch>
        </p:blipFill>
        <p:spPr>
          <a:xfrm>
            <a:off x="4683565" y="1594765"/>
            <a:ext cx="4457778" cy="3568783"/>
          </a:xfrm>
        </p:spPr>
      </p:pic>
    </p:spTree>
    <p:extLst>
      <p:ext uri="{BB962C8B-B14F-4D97-AF65-F5344CB8AC3E}">
        <p14:creationId xmlns:p14="http://schemas.microsoft.com/office/powerpoint/2010/main" val="39333711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F468FF-24AB-0CFF-50CD-C0B58310D64B}"/>
              </a:ext>
            </a:extLst>
          </p:cNvPr>
          <p:cNvSpPr>
            <a:spLocks noGrp="1"/>
          </p:cNvSpPr>
          <p:nvPr>
            <p:ph type="title"/>
          </p:nvPr>
        </p:nvSpPr>
        <p:spPr>
          <a:xfrm>
            <a:off x="-4581" y="457200"/>
            <a:ext cx="9145923" cy="990600"/>
          </a:xfrm>
        </p:spPr>
        <p:txBody>
          <a:bodyPr>
            <a:normAutofit/>
          </a:bodyPr>
          <a:lstStyle/>
          <a:p>
            <a:pPr algn="ctr"/>
            <a:r>
              <a:rPr lang="en-US" b="1">
                <a:solidFill>
                  <a:schemeClr val="tx1"/>
                </a:solidFill>
                <a:ea typeface="+mj-lt"/>
                <a:cs typeface="+mj-lt"/>
              </a:rPr>
              <a:t>Review Count over the years</a:t>
            </a:r>
            <a:endParaRPr lang="en-US"/>
          </a:p>
        </p:txBody>
      </p:sp>
      <p:pic>
        <p:nvPicPr>
          <p:cNvPr id="5" name="Picture 5" descr="Chart, line chart&#10;&#10;Description automatically generated">
            <a:extLst>
              <a:ext uri="{FF2B5EF4-FFF2-40B4-BE49-F238E27FC236}">
                <a16:creationId xmlns:a16="http://schemas.microsoft.com/office/drawing/2014/main" id="{E0F20B5E-C931-8784-8218-3DC47D7C8E11}"/>
              </a:ext>
            </a:extLst>
          </p:cNvPr>
          <p:cNvPicPr>
            <a:picLocks noGrp="1" noChangeAspect="1"/>
          </p:cNvPicPr>
          <p:nvPr>
            <p:ph sz="half" idx="1"/>
          </p:nvPr>
        </p:nvPicPr>
        <p:blipFill>
          <a:blip r:embed="rId2"/>
          <a:stretch>
            <a:fillRect/>
          </a:stretch>
        </p:blipFill>
        <p:spPr>
          <a:xfrm>
            <a:off x="-45823" y="1832484"/>
            <a:ext cx="4658097" cy="3311341"/>
          </a:xfrm>
        </p:spPr>
      </p:pic>
      <p:pic>
        <p:nvPicPr>
          <p:cNvPr id="6" name="Picture 6" descr="Chart, line chart&#10;&#10;Description automatically generated">
            <a:extLst>
              <a:ext uri="{FF2B5EF4-FFF2-40B4-BE49-F238E27FC236}">
                <a16:creationId xmlns:a16="http://schemas.microsoft.com/office/drawing/2014/main" id="{B9CAB219-1F75-D3E8-EB7C-3B2CBB1636FB}"/>
              </a:ext>
            </a:extLst>
          </p:cNvPr>
          <p:cNvPicPr>
            <a:picLocks noGrp="1" noChangeAspect="1"/>
          </p:cNvPicPr>
          <p:nvPr>
            <p:ph sz="half" idx="2"/>
          </p:nvPr>
        </p:nvPicPr>
        <p:blipFill>
          <a:blip r:embed="rId3"/>
          <a:stretch>
            <a:fillRect/>
          </a:stretch>
        </p:blipFill>
        <p:spPr>
          <a:xfrm>
            <a:off x="4695348" y="1689715"/>
            <a:ext cx="4445994" cy="3455477"/>
          </a:xfrm>
        </p:spPr>
      </p:pic>
    </p:spTree>
    <p:extLst>
      <p:ext uri="{BB962C8B-B14F-4D97-AF65-F5344CB8AC3E}">
        <p14:creationId xmlns:p14="http://schemas.microsoft.com/office/powerpoint/2010/main" val="11752915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1D7505-386C-9C4A-4AB9-3F4AA9FF3516}"/>
              </a:ext>
            </a:extLst>
          </p:cNvPr>
          <p:cNvSpPr>
            <a:spLocks noGrp="1"/>
          </p:cNvSpPr>
          <p:nvPr>
            <p:ph type="title"/>
          </p:nvPr>
        </p:nvSpPr>
        <p:spPr>
          <a:xfrm>
            <a:off x="3247" y="223594"/>
            <a:ext cx="9142309" cy="994771"/>
          </a:xfrm>
        </p:spPr>
        <p:txBody>
          <a:bodyPr/>
          <a:lstStyle/>
          <a:p>
            <a:pPr algn="ctr"/>
            <a:r>
              <a:rPr lang="en-US">
                <a:solidFill>
                  <a:schemeClr val="tx1"/>
                </a:solidFill>
              </a:rPr>
              <a:t>Amazon- Word Cloud</a:t>
            </a:r>
            <a:endParaRPr lang="en-US"/>
          </a:p>
        </p:txBody>
      </p:sp>
      <p:pic>
        <p:nvPicPr>
          <p:cNvPr id="5" name="Picture 5" descr="Text, letter&#10;&#10;Description automatically generated">
            <a:extLst>
              <a:ext uri="{FF2B5EF4-FFF2-40B4-BE49-F238E27FC236}">
                <a16:creationId xmlns:a16="http://schemas.microsoft.com/office/drawing/2014/main" id="{E81835F2-BDCA-BC6B-1ED0-173989E6C7DB}"/>
              </a:ext>
            </a:extLst>
          </p:cNvPr>
          <p:cNvPicPr>
            <a:picLocks noGrp="1" noChangeAspect="1"/>
          </p:cNvPicPr>
          <p:nvPr>
            <p:ph sz="half" idx="1"/>
          </p:nvPr>
        </p:nvPicPr>
        <p:blipFill>
          <a:blip r:embed="rId2"/>
          <a:stretch>
            <a:fillRect/>
          </a:stretch>
        </p:blipFill>
        <p:spPr>
          <a:xfrm>
            <a:off x="1314348" y="955782"/>
            <a:ext cx="6235090" cy="4039961"/>
          </a:xfrm>
        </p:spPr>
      </p:pic>
    </p:spTree>
    <p:extLst>
      <p:ext uri="{BB962C8B-B14F-4D97-AF65-F5344CB8AC3E}">
        <p14:creationId xmlns:p14="http://schemas.microsoft.com/office/powerpoint/2010/main" val="4020043913"/>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On-screen Show (16:9)</PresentationFormat>
  <Slides>40</Slides>
  <Notes>13</Notes>
  <HiddenSlides>0</HiddenSlides>
  <ScaleCrop>false</ScaleCrop>
  <HeadingPairs>
    <vt:vector size="4" baseType="variant">
      <vt:variant>
        <vt:lpstr>Theme</vt:lpstr>
      </vt:variant>
      <vt:variant>
        <vt:i4>1</vt:i4>
      </vt:variant>
      <vt:variant>
        <vt:lpstr>Slide Titles</vt:lpstr>
      </vt:variant>
      <vt:variant>
        <vt:i4>40</vt:i4>
      </vt:variant>
    </vt:vector>
  </HeadingPairs>
  <TitlesOfParts>
    <vt:vector size="41" baseType="lpstr">
      <vt:lpstr>Facet</vt:lpstr>
      <vt:lpstr>PowerPoint Presentation</vt:lpstr>
      <vt:lpstr>Background</vt:lpstr>
      <vt:lpstr>Agenda</vt:lpstr>
      <vt:lpstr>Data Overview</vt:lpstr>
      <vt:lpstr>Data Pre-processing</vt:lpstr>
      <vt:lpstr>Total number of employee reviews </vt:lpstr>
      <vt:lpstr>Overall Ratings by Company  </vt:lpstr>
      <vt:lpstr>Review Count over the years</vt:lpstr>
      <vt:lpstr>Amazon- Word Cloud</vt:lpstr>
      <vt:lpstr>Amazon- Word Cloud</vt:lpstr>
      <vt:lpstr>Microsoft- Word Cloud</vt:lpstr>
      <vt:lpstr>Microsoft- Word Cloud</vt:lpstr>
      <vt:lpstr>Modeling: Amazon reviews</vt:lpstr>
      <vt:lpstr>PowerPoint Presentation</vt:lpstr>
      <vt:lpstr>PowerPoint Presentation</vt:lpstr>
      <vt:lpstr>Amazon Reviews Analysis</vt:lpstr>
      <vt:lpstr>PROS</vt:lpstr>
      <vt:lpstr>PowerPoint Presentation</vt:lpstr>
      <vt:lpstr>PowerPoint Presentation</vt:lpstr>
      <vt:lpstr>Key Concept Links</vt:lpstr>
      <vt:lpstr>Key Concept Links</vt:lpstr>
      <vt:lpstr>CONS</vt:lpstr>
      <vt:lpstr>PowerPoint Presentation</vt:lpstr>
      <vt:lpstr>PowerPoint Presentation</vt:lpstr>
      <vt:lpstr>Discrepancies</vt:lpstr>
      <vt:lpstr>Key Concept Links</vt:lpstr>
      <vt:lpstr>Modeling: Microsoft Reviews</vt:lpstr>
      <vt:lpstr>PowerPoint Presentation</vt:lpstr>
      <vt:lpstr>PowerPoint Presentation</vt:lpstr>
      <vt:lpstr>Microsoft Reviews Analysis</vt:lpstr>
      <vt:lpstr>PROS</vt:lpstr>
      <vt:lpstr>PowerPoint Presentation</vt:lpstr>
      <vt:lpstr>Key Concept Links</vt:lpstr>
      <vt:lpstr>Key Concept Links</vt:lpstr>
      <vt:lpstr>CONS</vt:lpstr>
      <vt:lpstr>PowerPoint Presentation</vt:lpstr>
      <vt:lpstr>Key Concept Links</vt:lpstr>
      <vt:lpstr>Discrepancies</vt:lpstr>
      <vt:lpstr>Conclusion</vt:lpstr>
      <vt:lpstr>Recommendations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revision>2</cp:revision>
  <dcterms:modified xsi:type="dcterms:W3CDTF">2023-01-24T16:42:11Z</dcterms:modified>
</cp:coreProperties>
</file>